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  <p:sldMasterId id="2147483654" r:id="rId2"/>
    <p:sldMasterId id="2147483656" r:id="rId3"/>
  </p:sldMasterIdLst>
  <p:notesMasterIdLst>
    <p:notesMasterId r:id="rId20"/>
  </p:notesMasterIdLst>
  <p:sldIdLst>
    <p:sldId id="258" r:id="rId4"/>
    <p:sldId id="521" r:id="rId5"/>
    <p:sldId id="474" r:id="rId6"/>
    <p:sldId id="520" r:id="rId7"/>
    <p:sldId id="492" r:id="rId8"/>
    <p:sldId id="522" r:id="rId9"/>
    <p:sldId id="475" r:id="rId10"/>
    <p:sldId id="470" r:id="rId11"/>
    <p:sldId id="518" r:id="rId12"/>
    <p:sldId id="476" r:id="rId13"/>
    <p:sldId id="471" r:id="rId14"/>
    <p:sldId id="502" r:id="rId15"/>
    <p:sldId id="501" r:id="rId16"/>
    <p:sldId id="500" r:id="rId17"/>
    <p:sldId id="511" r:id="rId18"/>
    <p:sldId id="523" r:id="rId19"/>
  </p:sldIdLst>
  <p:sldSz cx="9144000" cy="5143500" type="screen16x9"/>
  <p:notesSz cx="6799263" cy="9929813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mbria" panose="02040503050406030204" pitchFamily="18" charset="0"/>
      <p:regular r:id="rId25"/>
      <p:bold r:id="rId26"/>
      <p:italic r:id="rId27"/>
      <p:boldItalic r:id="rId28"/>
    </p:embeddedFont>
    <p:embeddedFont>
      <p:font typeface="Lilita One" panose="020B0604020202020204" charset="0"/>
      <p:regular r:id="rId29"/>
    </p:embeddedFont>
    <p:embeddedFont>
      <p:font typeface="Tw Cen MT" panose="020B0602020104020603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Ενότητα χωρίς τίτλο" id="{5A2AE21B-F59F-49EA-938B-D18A187F7C24}">
          <p14:sldIdLst>
            <p14:sldId id="258"/>
            <p14:sldId id="521"/>
            <p14:sldId id="474"/>
            <p14:sldId id="520"/>
            <p14:sldId id="492"/>
            <p14:sldId id="522"/>
            <p14:sldId id="475"/>
            <p14:sldId id="470"/>
            <p14:sldId id="518"/>
            <p14:sldId id="476"/>
            <p14:sldId id="471"/>
            <p14:sldId id="502"/>
            <p14:sldId id="501"/>
            <p14:sldId id="500"/>
            <p14:sldId id="511"/>
            <p14:sldId id="52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orgia diamantaki" initials="gd" lastIdx="1" clrIdx="0">
    <p:extLst>
      <p:ext uri="{19B8F6BF-5375-455C-9EA6-DF929625EA0E}">
        <p15:presenceInfo xmlns:p15="http://schemas.microsoft.com/office/powerpoint/2012/main" userId="81d7b69ed32da7b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9FAC"/>
    <a:srgbClr val="455A64"/>
    <a:srgbClr val="E9EDF4"/>
    <a:srgbClr val="A4B7C0"/>
    <a:srgbClr val="6380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3FC017-ED41-4551-9BE6-7361ADE8F4DD}" v="1" dt="2021-11-10T09:33:04.573"/>
    <p1510:client id="{1D656142-C650-4798-8F5C-52D37D305031}" v="8" dt="2021-11-10T10:02:42.358"/>
    <p1510:client id="{9A4C3646-9A3C-426F-AEE1-66D5E6A39BB2}" v="135" dt="2021-11-10T07:38:43.493"/>
  </p1510:revLst>
</p1510:revInfo>
</file>

<file path=ppt/tableStyles.xml><?xml version="1.0" encoding="utf-8"?>
<a:tblStyleLst xmlns:a="http://schemas.openxmlformats.org/drawingml/2006/main" def="{AC8C0EDB-C0C4-4CAF-AA3E-1636A5F5F2B9}">
  <a:tblStyle styleId="{AC8C0EDB-C0C4-4CAF-AA3E-1636A5F5F2B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Στυλ με θέμα 1 - Έμφαση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9" Type="http://schemas.microsoft.com/office/2015/10/relationships/revisionInfo" Target="revisionInfo.xml"/><Relationship Id="rId21" Type="http://schemas.openxmlformats.org/officeDocument/2006/relationships/font" Target="fonts/font1.fntdata"/><Relationship Id="rId34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0"/>
          <c:tx>
            <c:strRef>
              <c:f>Φύλλο1!$D$1</c:f>
              <c:strCache>
                <c:ptCount val="1"/>
                <c:pt idx="0">
                  <c:v>Εποχικής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088038489701664E-2"/>
                  <c:y val="6.49910229545543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C8FB-47E1-95A2-D56F812133B5}"/>
                </c:ext>
              </c:extLst>
            </c:dLbl>
            <c:dLbl>
              <c:idx val="1"/>
              <c:layout>
                <c:manualLayout>
                  <c:x val="-1.4021573535164185E-2"/>
                  <c:y val="6.8393245489911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C8FB-47E1-95A2-D56F812133B5}"/>
                </c:ext>
              </c:extLst>
            </c:dLbl>
            <c:dLbl>
              <c:idx val="2"/>
              <c:layout>
                <c:manualLayout>
                  <c:x val="-1.7162762173311745E-2"/>
                  <c:y val="8.88065807020579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C8FB-47E1-95A2-D56F812133B5}"/>
                </c:ext>
              </c:extLst>
            </c:dLbl>
            <c:dLbl>
              <c:idx val="3"/>
              <c:layout>
                <c:manualLayout>
                  <c:x val="-1.5592167854238021E-2"/>
                  <c:y val="7.17954680252696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C8FB-47E1-95A2-D56F812133B5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C8FB-47E1-95A2-D56F812133B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C8FB-47E1-95A2-D56F812133B5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C8FB-47E1-95A2-D56F812133B5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C8FB-47E1-95A2-D56F812133B5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C8FB-47E1-95A2-D56F812133B5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C8FB-47E1-95A2-D56F812133B5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C8FB-47E1-95A2-D56F812133B5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C8FB-47E1-95A2-D56F812133B5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C8FB-47E1-95A2-D56F812133B5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C8FB-47E1-95A2-D56F812133B5}"/>
                </c:ext>
              </c:extLst>
            </c:dLbl>
            <c:dLbl>
              <c:idx val="14"/>
              <c:layout>
                <c:manualLayout>
                  <c:x val="-5.7998214469230133E-2"/>
                  <c:y val="5.478435534848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C8FB-47E1-95A2-D56F812133B5}"/>
                </c:ext>
              </c:extLst>
            </c:dLbl>
            <c:dLbl>
              <c:idx val="15"/>
              <c:layout>
                <c:manualLayout>
                  <c:x val="-5.9568808788303798E-2"/>
                  <c:y val="6.49910229545542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C8FB-47E1-95A2-D56F812133B5}"/>
                </c:ext>
              </c:extLst>
            </c:dLbl>
            <c:dLbl>
              <c:idx val="16"/>
              <c:layout>
                <c:manualLayout>
                  <c:x val="-5.9568808788303909E-2"/>
                  <c:y val="4.45776877424084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C8FB-47E1-95A2-D56F812133B5}"/>
                </c:ext>
              </c:extLst>
            </c:dLbl>
            <c:dLbl>
              <c:idx val="17"/>
              <c:layout>
                <c:manualLayout>
                  <c:x val="-6.232687134767257E-2"/>
                  <c:y val="2.41643525302623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C8FB-47E1-95A2-D56F812133B5}"/>
                </c:ext>
              </c:extLst>
            </c:dLbl>
            <c:dLbl>
              <c:idx val="18"/>
              <c:layout>
                <c:manualLayout>
                  <c:x val="-1.1048821862573987E-2"/>
                  <c:y val="1.0555462388831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F2-4DA8-AA1F-D0018B91850A}"/>
                </c:ext>
              </c:extLst>
            </c:dLbl>
            <c:dLbl>
              <c:idx val="19"/>
              <c:layout>
                <c:manualLayout>
                  <c:x val="-0.111923148222922"/>
                  <c:y val="-2.34667629647450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393-44C7-A5AF-91F44B0D2A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14.06_20.06</c:v>
                </c:pt>
                <c:pt idx="1">
                  <c:v>21.06_27.06</c:v>
                </c:pt>
                <c:pt idx="2">
                  <c:v>28.06_04.07</c:v>
                </c:pt>
                <c:pt idx="3">
                  <c:v>05.07_11.07</c:v>
                </c:pt>
                <c:pt idx="4">
                  <c:v>12.07_18.07</c:v>
                </c:pt>
                <c:pt idx="5">
                  <c:v>19.07_25.07</c:v>
                </c:pt>
                <c:pt idx="6">
                  <c:v>26.07_01.08</c:v>
                </c:pt>
                <c:pt idx="7">
                  <c:v>02.08_08.08</c:v>
                </c:pt>
                <c:pt idx="8">
                  <c:v>09.08_15.08</c:v>
                </c:pt>
                <c:pt idx="9">
                  <c:v>16.08_22.08</c:v>
                </c:pt>
                <c:pt idx="10">
                  <c:v>23.08_29.08</c:v>
                </c:pt>
                <c:pt idx="11">
                  <c:v>30.08_05.09</c:v>
                </c:pt>
                <c:pt idx="12">
                  <c:v>06.09_12.09</c:v>
                </c:pt>
                <c:pt idx="13">
                  <c:v>13.09_19.09</c:v>
                </c:pt>
                <c:pt idx="14">
                  <c:v>20.09_26.09</c:v>
                </c:pt>
                <c:pt idx="15">
                  <c:v>27.09_03.10</c:v>
                </c:pt>
                <c:pt idx="16">
                  <c:v>04.10_10.10</c:v>
                </c:pt>
                <c:pt idx="17">
                  <c:v>11.10_17.10</c:v>
                </c:pt>
                <c:pt idx="18">
                  <c:v>18.10_24.10</c:v>
                </c:pt>
                <c:pt idx="19">
                  <c:v>25.10_31.10</c:v>
                </c:pt>
              </c:strCache>
            </c:strRef>
          </c:cat>
          <c:val>
            <c:numRef>
              <c:f>Φύλλο1!$D$2:$D$21</c:f>
              <c:numCache>
                <c:formatCode>###0.0%</c:formatCode>
                <c:ptCount val="20"/>
                <c:pt idx="0">
                  <c:v>0.67920663536336112</c:v>
                </c:pt>
                <c:pt idx="1">
                  <c:v>0.76655690771463769</c:v>
                </c:pt>
                <c:pt idx="2">
                  <c:v>0.88282405646522699</c:v>
                </c:pt>
                <c:pt idx="3">
                  <c:v>0.93139903320259743</c:v>
                </c:pt>
                <c:pt idx="4">
                  <c:v>0.92600000000000005</c:v>
                </c:pt>
                <c:pt idx="5" formatCode="0.0%">
                  <c:v>0.92500000000000004</c:v>
                </c:pt>
                <c:pt idx="6" formatCode="0.0%">
                  <c:v>0.94299999999999995</c:v>
                </c:pt>
                <c:pt idx="7" formatCode="0.0%">
                  <c:v>0.96299999999999997</c:v>
                </c:pt>
                <c:pt idx="8" formatCode="0.0%">
                  <c:v>0.96399999999999997</c:v>
                </c:pt>
                <c:pt idx="9" formatCode="0.0%">
                  <c:v>0.96799999999999997</c:v>
                </c:pt>
                <c:pt idx="10" formatCode="0.0%">
                  <c:v>0.95799999999999996</c:v>
                </c:pt>
                <c:pt idx="11" formatCode="0.0%">
                  <c:v>0.95099999999999996</c:v>
                </c:pt>
                <c:pt idx="12" formatCode="0.0%">
                  <c:v>0.94299999999999995</c:v>
                </c:pt>
                <c:pt idx="13" formatCode="0.0%">
                  <c:v>0.93799999999999994</c:v>
                </c:pt>
                <c:pt idx="14" formatCode="0.0%">
                  <c:v>0.88900000000000001</c:v>
                </c:pt>
                <c:pt idx="15" formatCode="0.0%">
                  <c:v>0.76800000000000002</c:v>
                </c:pt>
                <c:pt idx="16" formatCode="0.0%">
                  <c:v>0.5</c:v>
                </c:pt>
                <c:pt idx="17" formatCode="0.0%">
                  <c:v>0.35</c:v>
                </c:pt>
                <c:pt idx="18" formatCode="0.0%">
                  <c:v>0.27200000000000002</c:v>
                </c:pt>
                <c:pt idx="19" formatCode="0.0%">
                  <c:v>0.20399999999999999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0A-40ED-96C7-1D10215901B8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Συνεχούς</c:v>
                </c:pt>
              </c:strCache>
            </c:strRef>
          </c:tx>
          <c:spPr>
            <a:ln w="28575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1988320467032915E-2"/>
                  <c:y val="-3.4022225353576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8FB-47E1-95A2-D56F812133B5}"/>
                </c:ext>
              </c:extLst>
            </c:dLbl>
            <c:dLbl>
              <c:idx val="1"/>
              <c:layout>
                <c:manualLayout>
                  <c:x val="1.5705943190737798E-3"/>
                  <c:y val="-4.0826670424291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FB-47E1-95A2-D56F812133B5}"/>
                </c:ext>
              </c:extLst>
            </c:dLbl>
            <c:dLbl>
              <c:idx val="2"/>
              <c:layout>
                <c:manualLayout>
                  <c:x val="1.8847131828885356E-2"/>
                  <c:y val="-6.80444507071532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8FB-47E1-95A2-D56F812133B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FB-47E1-95A2-D56F812133B5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FB-47E1-95A2-D56F812133B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FB-47E1-95A2-D56F812133B5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8FB-47E1-95A2-D56F812133B5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8FB-47E1-95A2-D56F812133B5}"/>
                </c:ext>
              </c:extLst>
            </c:dLbl>
            <c:dLbl>
              <c:idx val="8"/>
              <c:layout>
                <c:manualLayout>
                  <c:x val="9.4235659144425634E-3"/>
                  <c:y val="-3.4022225353576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8FB-47E1-95A2-D56F812133B5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8FB-47E1-95A2-D56F812133B5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8FB-47E1-95A2-D56F812133B5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8FB-47E1-95A2-D56F812133B5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8FB-47E1-95A2-D56F812133B5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8FB-47E1-95A2-D56F812133B5}"/>
                </c:ext>
              </c:extLst>
            </c:dLbl>
            <c:dLbl>
              <c:idx val="14"/>
              <c:layout>
                <c:manualLayout>
                  <c:x val="-2.9841292062401815E-2"/>
                  <c:y val="-4.76311154950073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8FB-47E1-95A2-D56F812133B5}"/>
                </c:ext>
              </c:extLst>
            </c:dLbl>
            <c:dLbl>
              <c:idx val="15"/>
              <c:layout>
                <c:manualLayout>
                  <c:x val="1.5705943190737798E-3"/>
                  <c:y val="-4.0826670424291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8FB-47E1-95A2-D56F812133B5}"/>
                </c:ext>
              </c:extLst>
            </c:dLbl>
            <c:dLbl>
              <c:idx val="16"/>
              <c:layout>
                <c:manualLayout>
                  <c:x val="1.0994160233516573E-2"/>
                  <c:y val="-5.7837783101080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8FB-47E1-95A2-D56F812133B5}"/>
                </c:ext>
              </c:extLst>
            </c:dLbl>
            <c:dLbl>
              <c:idx val="17"/>
              <c:layout>
                <c:manualLayout>
                  <c:x val="-1.0994160233516573E-2"/>
                  <c:y val="5.1033338030364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C8FB-47E1-95A2-D56F812133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14.06_20.06</c:v>
                </c:pt>
                <c:pt idx="1">
                  <c:v>21.06_27.06</c:v>
                </c:pt>
                <c:pt idx="2">
                  <c:v>28.06_04.07</c:v>
                </c:pt>
                <c:pt idx="3">
                  <c:v>05.07_11.07</c:v>
                </c:pt>
                <c:pt idx="4">
                  <c:v>12.07_18.07</c:v>
                </c:pt>
                <c:pt idx="5">
                  <c:v>19.07_25.07</c:v>
                </c:pt>
                <c:pt idx="6">
                  <c:v>26.07_01.08</c:v>
                </c:pt>
                <c:pt idx="7">
                  <c:v>02.08_08.08</c:v>
                </c:pt>
                <c:pt idx="8">
                  <c:v>09.08_15.08</c:v>
                </c:pt>
                <c:pt idx="9">
                  <c:v>16.08_22.08</c:v>
                </c:pt>
                <c:pt idx="10">
                  <c:v>23.08_29.08</c:v>
                </c:pt>
                <c:pt idx="11">
                  <c:v>30.08_05.09</c:v>
                </c:pt>
                <c:pt idx="12">
                  <c:v>06.09_12.09</c:v>
                </c:pt>
                <c:pt idx="13">
                  <c:v>13.09_19.09</c:v>
                </c:pt>
                <c:pt idx="14">
                  <c:v>20.09_26.09</c:v>
                </c:pt>
                <c:pt idx="15">
                  <c:v>27.09_03.10</c:v>
                </c:pt>
                <c:pt idx="16">
                  <c:v>04.10_10.10</c:v>
                </c:pt>
                <c:pt idx="17">
                  <c:v>11.10_17.10</c:v>
                </c:pt>
                <c:pt idx="18">
                  <c:v>18.10_24.10</c:v>
                </c:pt>
                <c:pt idx="19">
                  <c:v>25.10_31.10</c:v>
                </c:pt>
              </c:strCache>
            </c:strRef>
          </c:cat>
          <c:val>
            <c:numRef>
              <c:f>Φύλλο1!$C$2:$C$21</c:f>
              <c:numCache>
                <c:formatCode>###0.0%</c:formatCode>
                <c:ptCount val="20"/>
                <c:pt idx="0">
                  <c:v>0.9356940348995948</c:v>
                </c:pt>
                <c:pt idx="1">
                  <c:v>0.94690906455073787</c:v>
                </c:pt>
                <c:pt idx="2">
                  <c:v>0.96694289917686393</c:v>
                </c:pt>
                <c:pt idx="3">
                  <c:v>0.95059156058861527</c:v>
                </c:pt>
                <c:pt idx="4">
                  <c:v>0.97</c:v>
                </c:pt>
                <c:pt idx="5" formatCode="0.0%">
                  <c:v>0.97</c:v>
                </c:pt>
                <c:pt idx="6" formatCode="0.0%">
                  <c:v>0.96299999999999997</c:v>
                </c:pt>
                <c:pt idx="7" formatCode="0.0%">
                  <c:v>0.96599999999999997</c:v>
                </c:pt>
                <c:pt idx="8" formatCode="0.0%">
                  <c:v>0.97499999999999998</c:v>
                </c:pt>
                <c:pt idx="9" formatCode="0.0%">
                  <c:v>0.97099999999999997</c:v>
                </c:pt>
                <c:pt idx="10" formatCode="0.0%">
                  <c:v>0.96899999999999997</c:v>
                </c:pt>
                <c:pt idx="11" formatCode="0.0%">
                  <c:v>0.94499999999999995</c:v>
                </c:pt>
                <c:pt idx="12" formatCode="0.0%">
                  <c:v>0.96599999999999997</c:v>
                </c:pt>
                <c:pt idx="13" formatCode="0.0%">
                  <c:v>0.95799999999999996</c:v>
                </c:pt>
                <c:pt idx="14" formatCode="0.0%">
                  <c:v>0.96199999999999997</c:v>
                </c:pt>
                <c:pt idx="15" formatCode="0.0%">
                  <c:v>0.96799999999999997</c:v>
                </c:pt>
                <c:pt idx="16" formatCode="0.0%">
                  <c:v>0.92600000000000005</c:v>
                </c:pt>
                <c:pt idx="17" formatCode="0.0%">
                  <c:v>0.92600000000000005</c:v>
                </c:pt>
                <c:pt idx="18" formatCode="0.0%">
                  <c:v>0.92600000000000005</c:v>
                </c:pt>
                <c:pt idx="19" formatCode="0.0%">
                  <c:v>0.96799999999999997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0A-40ED-96C7-1D10215901B8}"/>
            </c:ext>
          </c:extLst>
        </c:ser>
        <c:ser>
          <c:idx val="0"/>
          <c:order val="2"/>
          <c:tx>
            <c:strRef>
              <c:f>Φύλλο1!$B$1</c:f>
              <c:strCache>
                <c:ptCount val="1"/>
                <c:pt idx="0">
                  <c:v>Σύνολο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1411886381475594E-2"/>
                  <c:y val="-3.4022225353576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8FB-47E1-95A2-D56F812133B5}"/>
                </c:ext>
              </c:extLst>
            </c:dLbl>
            <c:dLbl>
              <c:idx val="1"/>
              <c:layout>
                <c:manualLayout>
                  <c:x val="-4.0835452295918256E-2"/>
                  <c:y val="-3.402222535357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8FB-47E1-95A2-D56F812133B5}"/>
                </c:ext>
              </c:extLst>
            </c:dLbl>
            <c:dLbl>
              <c:idx val="2"/>
              <c:layout>
                <c:manualLayout>
                  <c:x val="-4.5547235253139612E-2"/>
                  <c:y val="-3.40222253535766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8FB-47E1-95A2-D56F812133B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C8FB-47E1-95A2-D56F812133B5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8FB-47E1-95A2-D56F812133B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8FB-47E1-95A2-D56F812133B5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8FB-47E1-95A2-D56F812133B5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C8FB-47E1-95A2-D56F812133B5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C8FB-47E1-95A2-D56F812133B5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C8FB-47E1-95A2-D56F812133B5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C8FB-47E1-95A2-D56F812133B5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C8FB-47E1-95A2-D56F812133B5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C8FB-47E1-95A2-D56F812133B5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C8FB-47E1-95A2-D56F812133B5}"/>
                </c:ext>
              </c:extLst>
            </c:dLbl>
            <c:dLbl>
              <c:idx val="15"/>
              <c:layout>
                <c:manualLayout>
                  <c:x val="3.1411886381474442E-3"/>
                  <c:y val="2.3815557747503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C8FB-47E1-95A2-D56F812133B5}"/>
                </c:ext>
              </c:extLst>
            </c:dLbl>
            <c:dLbl>
              <c:idx val="17"/>
              <c:layout>
                <c:manualLayout>
                  <c:x val="-1.1517558621387691E-16"/>
                  <c:y val="-2.7217780282861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F2-4DA8-AA1F-D0018B9185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14.06_20.06</c:v>
                </c:pt>
                <c:pt idx="1">
                  <c:v>21.06_27.06</c:v>
                </c:pt>
                <c:pt idx="2">
                  <c:v>28.06_04.07</c:v>
                </c:pt>
                <c:pt idx="3">
                  <c:v>05.07_11.07</c:v>
                </c:pt>
                <c:pt idx="4">
                  <c:v>12.07_18.07</c:v>
                </c:pt>
                <c:pt idx="5">
                  <c:v>19.07_25.07</c:v>
                </c:pt>
                <c:pt idx="6">
                  <c:v>26.07_01.08</c:v>
                </c:pt>
                <c:pt idx="7">
                  <c:v>02.08_08.08</c:v>
                </c:pt>
                <c:pt idx="8">
                  <c:v>09.08_15.08</c:v>
                </c:pt>
                <c:pt idx="9">
                  <c:v>16.08_22.08</c:v>
                </c:pt>
                <c:pt idx="10">
                  <c:v>23.08_29.08</c:v>
                </c:pt>
                <c:pt idx="11">
                  <c:v>30.08_05.09</c:v>
                </c:pt>
                <c:pt idx="12">
                  <c:v>06.09_12.09</c:v>
                </c:pt>
                <c:pt idx="13">
                  <c:v>13.09_19.09</c:v>
                </c:pt>
                <c:pt idx="14">
                  <c:v>20.09_26.09</c:v>
                </c:pt>
                <c:pt idx="15">
                  <c:v>27.09_03.10</c:v>
                </c:pt>
                <c:pt idx="16">
                  <c:v>04.10_10.10</c:v>
                </c:pt>
                <c:pt idx="17">
                  <c:v>11.10_17.10</c:v>
                </c:pt>
                <c:pt idx="18">
                  <c:v>18.10_24.10</c:v>
                </c:pt>
                <c:pt idx="19">
                  <c:v>25.10_31.10</c:v>
                </c:pt>
              </c:strCache>
            </c:strRef>
          </c:cat>
          <c:val>
            <c:numRef>
              <c:f>Φύλλο1!$B$2:$B$21</c:f>
              <c:numCache>
                <c:formatCode>###0.0%</c:formatCode>
                <c:ptCount val="20"/>
                <c:pt idx="0">
                  <c:v>0.77040961689754761</c:v>
                </c:pt>
                <c:pt idx="1">
                  <c:v>0.83054988386186668</c:v>
                </c:pt>
                <c:pt idx="2">
                  <c:v>0.91344473391554526</c:v>
                </c:pt>
                <c:pt idx="3">
                  <c:v>0.93790977801299202</c:v>
                </c:pt>
                <c:pt idx="4">
                  <c:v>0.94099999999999995</c:v>
                </c:pt>
                <c:pt idx="5" formatCode="0.0%">
                  <c:v>0.94099999999999995</c:v>
                </c:pt>
                <c:pt idx="6" formatCode="0.0%">
                  <c:v>0.95</c:v>
                </c:pt>
                <c:pt idx="7" formatCode="0.0%">
                  <c:v>0.96399999999999997</c:v>
                </c:pt>
                <c:pt idx="8" formatCode="0.0%">
                  <c:v>0.96799999999999997</c:v>
                </c:pt>
                <c:pt idx="9" formatCode="0.0%">
                  <c:v>0.96899999999999997</c:v>
                </c:pt>
                <c:pt idx="10" formatCode="0.0%">
                  <c:v>0.96199999999999997</c:v>
                </c:pt>
                <c:pt idx="11" formatCode="0.0%">
                  <c:v>0.94899999999999995</c:v>
                </c:pt>
                <c:pt idx="12" formatCode="0.0%">
                  <c:v>0.95099999999999996</c:v>
                </c:pt>
                <c:pt idx="13" formatCode="0.0%">
                  <c:v>0.94299999999999995</c:v>
                </c:pt>
                <c:pt idx="14" formatCode="0.0%">
                  <c:v>0.91600000000000004</c:v>
                </c:pt>
                <c:pt idx="15" formatCode="0.0%">
                  <c:v>0.83899999999999997</c:v>
                </c:pt>
                <c:pt idx="16" formatCode="0.0%">
                  <c:v>0.65500000000000003</c:v>
                </c:pt>
                <c:pt idx="17" formatCode="0.0%">
                  <c:v>0.56000000000000005</c:v>
                </c:pt>
                <c:pt idx="18" formatCode="0.0%">
                  <c:v>0.51</c:v>
                </c:pt>
                <c:pt idx="19" formatCode="0.0%">
                  <c:v>0.48199999999999998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0A-40ED-96C7-1D10215901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03387711"/>
        <c:axId val="1003386879"/>
      </c:lineChart>
      <c:catAx>
        <c:axId val="1003387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003386879"/>
        <c:crosses val="autoZero"/>
        <c:auto val="1"/>
        <c:lblAlgn val="ctr"/>
        <c:lblOffset val="100"/>
        <c:noMultiLvlLbl val="0"/>
      </c:catAx>
      <c:valAx>
        <c:axId val="1003386879"/>
        <c:scaling>
          <c:orientation val="minMax"/>
          <c:max val="1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003387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385445413435486"/>
          <c:y val="0.59868421211227807"/>
          <c:w val="0.3824540367933173"/>
          <c:h val="5.53615909602079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el-G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Αττική (χωρίς νησιά)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4211782791429688E-4"/>
                  <c:y val="-8.98610422805402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BEA-42A7-96AE-C6BAC76EFD39}"/>
                </c:ext>
              </c:extLst>
            </c:dLbl>
            <c:dLbl>
              <c:idx val="9"/>
              <c:layout>
                <c:manualLayout>
                  <c:x val="6.0099680288629893E-3"/>
                  <c:y val="8.62666005893185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BEA-42A7-96AE-C6BAC76EFD39}"/>
                </c:ext>
              </c:extLst>
            </c:dLbl>
            <c:dLbl>
              <c:idx val="19"/>
              <c:layout>
                <c:manualLayout>
                  <c:x val="-1.6527412079373111E-2"/>
                  <c:y val="-5.391662536832415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BEA-42A7-96AE-C6BAC76EFD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Φύλλο1!$B$2:$B$21</c:f>
              <c:numCache>
                <c:formatCode>0.0%</c:formatCode>
                <c:ptCount val="20"/>
                <c:pt idx="0">
                  <c:v>0.84799999999999998</c:v>
                </c:pt>
                <c:pt idx="1">
                  <c:v>0.90300000000000002</c:v>
                </c:pt>
                <c:pt idx="2">
                  <c:v>0.88800000000000001</c:v>
                </c:pt>
                <c:pt idx="3">
                  <c:v>0.92800000000000005</c:v>
                </c:pt>
                <c:pt idx="4">
                  <c:v>0.92200000000000004</c:v>
                </c:pt>
                <c:pt idx="5">
                  <c:v>0.92300000000000004</c:v>
                </c:pt>
                <c:pt idx="6">
                  <c:v>0.92200000000000004</c:v>
                </c:pt>
                <c:pt idx="7">
                  <c:v>0.90700000000000003</c:v>
                </c:pt>
                <c:pt idx="8">
                  <c:v>0.92900000000000005</c:v>
                </c:pt>
                <c:pt idx="9">
                  <c:v>0.91</c:v>
                </c:pt>
                <c:pt idx="10">
                  <c:v>0.95399999999999996</c:v>
                </c:pt>
                <c:pt idx="11">
                  <c:v>0.92900000000000005</c:v>
                </c:pt>
                <c:pt idx="12">
                  <c:v>0.97399999999999998</c:v>
                </c:pt>
                <c:pt idx="13">
                  <c:v>0.97199999999999998</c:v>
                </c:pt>
                <c:pt idx="14">
                  <c:v>0.96899999999999997</c:v>
                </c:pt>
                <c:pt idx="15">
                  <c:v>0.97099999999999997</c:v>
                </c:pt>
                <c:pt idx="16">
                  <c:v>0.96799999999999997</c:v>
                </c:pt>
                <c:pt idx="17">
                  <c:v>0.97099999999999997</c:v>
                </c:pt>
                <c:pt idx="18">
                  <c:v>0.98399999999999999</c:v>
                </c:pt>
                <c:pt idx="19">
                  <c:v>0.99199999999999999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EA-42A7-96AE-C6BAC76EFD39}"/>
            </c:ext>
          </c:extLst>
        </c:ser>
        <c:ser>
          <c:idx val="3"/>
          <c:order val="3"/>
          <c:tx>
            <c:strRef>
              <c:f>Φύλλο1!$E$1</c:f>
              <c:strCache>
                <c:ptCount val="1"/>
                <c:pt idx="0">
                  <c:v>Μακεδ-Θράκη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8304760911386579E-2"/>
                  <c:y val="-0.150966551031307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BEA-42A7-96AE-C6BAC76EFD3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BEA-42A7-96AE-C6BAC76EFD39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BEA-42A7-96AE-C6BAC76EFD39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5BEA-42A7-96AE-C6BAC76EFD39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BEA-42A7-96AE-C6BAC76EFD39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BEA-42A7-96AE-C6BAC76EFD39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BEA-42A7-96AE-C6BAC76EFD39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BEA-42A7-96AE-C6BAC76EFD39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5BEA-42A7-96AE-C6BAC76EFD39}"/>
                </c:ext>
              </c:extLst>
            </c:dLbl>
            <c:dLbl>
              <c:idx val="9"/>
              <c:layout>
                <c:manualLayout>
                  <c:x val="-8.2637060396866163E-2"/>
                  <c:y val="0.1186165758103130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7030A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5BEA-42A7-96AE-C6BAC76EFD39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5BEA-42A7-96AE-C6BAC76EFD39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5BEA-42A7-96AE-C6BAC76EFD39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5BEA-42A7-96AE-C6BAC76EFD39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5BEA-42A7-96AE-C6BAC76EFD39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5BEA-42A7-96AE-C6BAC76EFD39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5BEA-42A7-96AE-C6BAC76EFD39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5BEA-42A7-96AE-C6BAC76EFD39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5BEA-42A7-96AE-C6BAC76EFD39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5BEA-42A7-96AE-C6BAC76EFD39}"/>
                </c:ext>
              </c:extLst>
            </c:dLbl>
            <c:dLbl>
              <c:idx val="19"/>
              <c:layout>
                <c:manualLayout>
                  <c:x val="0"/>
                  <c:y val="-3.23499752209944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5BEA-42A7-96AE-C6BAC76EFD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Φύλλο1!$E$2:$E$21</c:f>
              <c:numCache>
                <c:formatCode>0.0%</c:formatCode>
                <c:ptCount val="20"/>
                <c:pt idx="0">
                  <c:v>0.85599999999999998</c:v>
                </c:pt>
                <c:pt idx="1">
                  <c:v>0.91700000000000004</c:v>
                </c:pt>
                <c:pt idx="2">
                  <c:v>0.95899999999999996</c:v>
                </c:pt>
                <c:pt idx="3">
                  <c:v>0.94699999999999995</c:v>
                </c:pt>
                <c:pt idx="4">
                  <c:v>0.95</c:v>
                </c:pt>
                <c:pt idx="5">
                  <c:v>0.96899999999999997</c:v>
                </c:pt>
                <c:pt idx="6">
                  <c:v>0.96</c:v>
                </c:pt>
                <c:pt idx="7">
                  <c:v>0.97499999999999998</c:v>
                </c:pt>
                <c:pt idx="8">
                  <c:v>0.98399999999999999</c:v>
                </c:pt>
                <c:pt idx="9">
                  <c:v>0.98199999999999998</c:v>
                </c:pt>
                <c:pt idx="10">
                  <c:v>0.98299999999999998</c:v>
                </c:pt>
                <c:pt idx="11">
                  <c:v>0.95499999999999996</c:v>
                </c:pt>
                <c:pt idx="12">
                  <c:v>0.96699999999999997</c:v>
                </c:pt>
                <c:pt idx="13">
                  <c:v>0.93700000000000006</c:v>
                </c:pt>
                <c:pt idx="14">
                  <c:v>0.82699999999999996</c:v>
                </c:pt>
                <c:pt idx="15">
                  <c:v>0.65</c:v>
                </c:pt>
                <c:pt idx="16">
                  <c:v>0.434</c:v>
                </c:pt>
                <c:pt idx="17">
                  <c:v>0.46899999999999997</c:v>
                </c:pt>
                <c:pt idx="18">
                  <c:v>0.48599999999999999</c:v>
                </c:pt>
                <c:pt idx="19">
                  <c:v>0.42199999999999999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BEA-42A7-96AE-C6BAC76EFD39}"/>
            </c:ext>
          </c:extLst>
        </c:ser>
        <c:ser>
          <c:idx val="6"/>
          <c:order val="6"/>
          <c:tx>
            <c:strRef>
              <c:f>Φύλλο1!$H$1</c:f>
              <c:strCache>
                <c:ptCount val="1"/>
                <c:pt idx="0">
                  <c:v>Κρήτη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9682773249525879E-2"/>
                  <c:y val="-3.59444169122161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BEA-42A7-96AE-C6BAC76EFD39}"/>
                </c:ext>
              </c:extLst>
            </c:dLbl>
            <c:dLbl>
              <c:idx val="9"/>
              <c:layout>
                <c:manualLayout>
                  <c:x val="-2.5542364122667707E-2"/>
                  <c:y val="-9.34554839717618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BEA-42A7-96AE-C6BAC76EFD39}"/>
                </c:ext>
              </c:extLst>
            </c:dLbl>
            <c:dLbl>
              <c:idx val="19"/>
              <c:layout>
                <c:manualLayout>
                  <c:x val="0"/>
                  <c:y val="-4.3133300294659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5BEA-42A7-96AE-C6BAC76EFD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Φύλλο1!$H$2:$H$21</c:f>
              <c:numCache>
                <c:formatCode>0.0%</c:formatCode>
                <c:ptCount val="20"/>
                <c:pt idx="0">
                  <c:v>0.70099999999999996</c:v>
                </c:pt>
                <c:pt idx="1">
                  <c:v>0.81899999999999995</c:v>
                </c:pt>
                <c:pt idx="2">
                  <c:v>0.90700000000000003</c:v>
                </c:pt>
                <c:pt idx="3">
                  <c:v>0.96799999999999997</c:v>
                </c:pt>
                <c:pt idx="4">
                  <c:v>0.96499999999999997</c:v>
                </c:pt>
                <c:pt idx="5">
                  <c:v>0.96399999999999997</c:v>
                </c:pt>
                <c:pt idx="6">
                  <c:v>0.97199999999999998</c:v>
                </c:pt>
                <c:pt idx="7">
                  <c:v>0.97899999999999998</c:v>
                </c:pt>
                <c:pt idx="8">
                  <c:v>0.99099999999999999</c:v>
                </c:pt>
                <c:pt idx="9">
                  <c:v>0.99099999999999999</c:v>
                </c:pt>
                <c:pt idx="10">
                  <c:v>0.98099999999999998</c:v>
                </c:pt>
                <c:pt idx="11">
                  <c:v>0.96799999999999997</c:v>
                </c:pt>
                <c:pt idx="12">
                  <c:v>0.97399999999999998</c:v>
                </c:pt>
                <c:pt idx="13">
                  <c:v>0.97399999999999998</c:v>
                </c:pt>
                <c:pt idx="14">
                  <c:v>0.97299999999999998</c:v>
                </c:pt>
                <c:pt idx="15">
                  <c:v>0.97099999999999997</c:v>
                </c:pt>
                <c:pt idx="16">
                  <c:v>0.89600000000000002</c:v>
                </c:pt>
                <c:pt idx="17">
                  <c:v>0.79500000000000004</c:v>
                </c:pt>
                <c:pt idx="18">
                  <c:v>0.65700000000000003</c:v>
                </c:pt>
                <c:pt idx="19">
                  <c:v>0.53300000000000003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BEA-42A7-96AE-C6BAC76EFD39}"/>
            </c:ext>
          </c:extLst>
        </c:ser>
        <c:ser>
          <c:idx val="7"/>
          <c:order val="7"/>
          <c:tx>
            <c:strRef>
              <c:f>Φύλλο1!$I$1</c:f>
              <c:strCache>
                <c:ptCount val="1"/>
                <c:pt idx="0">
                  <c:v>Νησιά Ν. Αιγαίου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1602172295845643E-2"/>
                  <c:y val="7.90777172068753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BEA-42A7-96AE-C6BAC76EFD39}"/>
                </c:ext>
              </c:extLst>
            </c:dLbl>
            <c:dLbl>
              <c:idx val="9"/>
              <c:layout>
                <c:manualLayout>
                  <c:x val="4.2069776202040929E-2"/>
                  <c:y val="-8.626660058931862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BEA-42A7-96AE-C6BAC76EFD39}"/>
                </c:ext>
              </c:extLst>
            </c:dLbl>
            <c:dLbl>
              <c:idx val="19"/>
              <c:layout>
                <c:manualLayout>
                  <c:x val="-1.5024920072158577E-3"/>
                  <c:y val="2.51610918385511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5BEA-42A7-96AE-C6BAC76EFD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Φύλλο1!$I$2:$I$21</c:f>
              <c:numCache>
                <c:formatCode>0.0%</c:formatCode>
                <c:ptCount val="20"/>
                <c:pt idx="0">
                  <c:v>0.67700000000000005</c:v>
                </c:pt>
                <c:pt idx="1">
                  <c:v>0.74399999999999999</c:v>
                </c:pt>
                <c:pt idx="2">
                  <c:v>0.88500000000000001</c:v>
                </c:pt>
                <c:pt idx="3">
                  <c:v>0.94899999999999995</c:v>
                </c:pt>
                <c:pt idx="4">
                  <c:v>0.93400000000000005</c:v>
                </c:pt>
                <c:pt idx="5">
                  <c:v>0.89</c:v>
                </c:pt>
                <c:pt idx="6">
                  <c:v>0.93</c:v>
                </c:pt>
                <c:pt idx="7">
                  <c:v>0.96399999999999997</c:v>
                </c:pt>
                <c:pt idx="8">
                  <c:v>0.93700000000000006</c:v>
                </c:pt>
                <c:pt idx="9">
                  <c:v>0.97299999999999998</c:v>
                </c:pt>
                <c:pt idx="10">
                  <c:v>0.96899999999999997</c:v>
                </c:pt>
                <c:pt idx="11">
                  <c:v>0.94499999999999995</c:v>
                </c:pt>
                <c:pt idx="12">
                  <c:v>0.96799999999999997</c:v>
                </c:pt>
                <c:pt idx="13">
                  <c:v>0.96899999999999997</c:v>
                </c:pt>
                <c:pt idx="14">
                  <c:v>0.96899999999999997</c:v>
                </c:pt>
                <c:pt idx="15">
                  <c:v>0.89200000000000002</c:v>
                </c:pt>
                <c:pt idx="16">
                  <c:v>0.66100000000000003</c:v>
                </c:pt>
                <c:pt idx="17">
                  <c:v>0.39500000000000002</c:v>
                </c:pt>
                <c:pt idx="18">
                  <c:v>0.34699999999999998</c:v>
                </c:pt>
                <c:pt idx="19">
                  <c:v>0.29899999999999999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BEA-42A7-96AE-C6BAC76EFD39}"/>
            </c:ext>
          </c:extLst>
        </c:ser>
        <c:ser>
          <c:idx val="8"/>
          <c:order val="8"/>
          <c:tx>
            <c:strRef>
              <c:f>Φύλλο1!$J$1</c:f>
              <c:strCache>
                <c:ptCount val="1"/>
                <c:pt idx="0">
                  <c:v>Νησιά Ιονίου</c:v>
                </c:pt>
              </c:strCache>
            </c:strRef>
          </c:tx>
          <c:spPr>
            <a:ln w="28575" cap="rnd">
              <a:solidFill>
                <a:srgbClr val="869FAC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4.2069776202040929E-2"/>
                  <c:y val="3.23499752209944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869FAC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BEA-42A7-96AE-C6BAC76EFD39}"/>
                </c:ext>
              </c:extLst>
            </c:dLbl>
            <c:dLbl>
              <c:idx val="9"/>
              <c:layout>
                <c:manualLayout>
                  <c:x val="-0.10367194849788658"/>
                  <c:y val="-7.90777172068753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869FAC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BEA-42A7-96AE-C6BAC76EFD39}"/>
                </c:ext>
              </c:extLst>
            </c:dLbl>
            <c:dLbl>
              <c:idx val="19"/>
              <c:layout>
                <c:manualLayout>
                  <c:x val="-8.113456838965058E-2"/>
                  <c:y val="7.188883382443218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869FAC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5BEA-42A7-96AE-C6BAC76EFD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Φύλλο1!$J$2:$J$21</c:f>
              <c:numCache>
                <c:formatCode>0.0%</c:formatCode>
                <c:ptCount val="20"/>
                <c:pt idx="0">
                  <c:v>0.60699999999999998</c:v>
                </c:pt>
                <c:pt idx="1">
                  <c:v>0.69299999999999995</c:v>
                </c:pt>
                <c:pt idx="2">
                  <c:v>0.90700000000000003</c:v>
                </c:pt>
                <c:pt idx="3">
                  <c:v>0.93500000000000005</c:v>
                </c:pt>
                <c:pt idx="4">
                  <c:v>0.88500000000000001</c:v>
                </c:pt>
                <c:pt idx="5">
                  <c:v>0.93799999999999994</c:v>
                </c:pt>
                <c:pt idx="6">
                  <c:v>0.95099999999999996</c:v>
                </c:pt>
                <c:pt idx="7">
                  <c:v>0.94099999999999995</c:v>
                </c:pt>
                <c:pt idx="8">
                  <c:v>0.94799999999999995</c:v>
                </c:pt>
                <c:pt idx="9">
                  <c:v>0.94699999999999995</c:v>
                </c:pt>
                <c:pt idx="10">
                  <c:v>0.97</c:v>
                </c:pt>
                <c:pt idx="11">
                  <c:v>0.96899999999999997</c:v>
                </c:pt>
                <c:pt idx="12">
                  <c:v>0.85699999999999998</c:v>
                </c:pt>
                <c:pt idx="13">
                  <c:v>0.86799999999999999</c:v>
                </c:pt>
                <c:pt idx="14">
                  <c:v>0.79500000000000004</c:v>
                </c:pt>
                <c:pt idx="15">
                  <c:v>0.65400000000000003</c:v>
                </c:pt>
                <c:pt idx="16">
                  <c:v>0.28599999999999998</c:v>
                </c:pt>
                <c:pt idx="17">
                  <c:v>0.19600000000000001</c:v>
                </c:pt>
                <c:pt idx="18">
                  <c:v>0.16</c:v>
                </c:pt>
                <c:pt idx="19">
                  <c:v>8.5000000000000006E-2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BEA-42A7-96AE-C6BAC76EF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1883408"/>
        <c:axId val="2131888400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Φύλλο1!$C$1</c15:sqref>
                        </c15:formulaRef>
                      </c:ext>
                    </c:extLst>
                    <c:strCache>
                      <c:ptCount val="1"/>
                      <c:pt idx="0">
                        <c:v>Κεντρ. Ελλάδα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Φύλλο1!$A$2:$A$21</c15:sqref>
                        </c15:formulaRef>
                      </c:ext>
                    </c:extLst>
                    <c:strCache>
                      <c:ptCount val="20"/>
                      <c:pt idx="0">
                        <c:v>14/6-20/6</c:v>
                      </c:pt>
                      <c:pt idx="1">
                        <c:v>21/6-27/6</c:v>
                      </c:pt>
                      <c:pt idx="2">
                        <c:v>28/6-4/7</c:v>
                      </c:pt>
                      <c:pt idx="3">
                        <c:v>5/7-11/7</c:v>
                      </c:pt>
                      <c:pt idx="4">
                        <c:v>12/7-18/7</c:v>
                      </c:pt>
                      <c:pt idx="5">
                        <c:v>19/7-25/7</c:v>
                      </c:pt>
                      <c:pt idx="6">
                        <c:v>26/7-1/8</c:v>
                      </c:pt>
                      <c:pt idx="7">
                        <c:v>2/8-8/8</c:v>
                      </c:pt>
                      <c:pt idx="8">
                        <c:v>9/8-15/8</c:v>
                      </c:pt>
                      <c:pt idx="9">
                        <c:v>16/8-22/8</c:v>
                      </c:pt>
                      <c:pt idx="10">
                        <c:v>23/8-29-8</c:v>
                      </c:pt>
                      <c:pt idx="11">
                        <c:v>30/8-5/9</c:v>
                      </c:pt>
                      <c:pt idx="12">
                        <c:v>6/9-12/9</c:v>
                      </c:pt>
                      <c:pt idx="13">
                        <c:v>13/9-19/9</c:v>
                      </c:pt>
                      <c:pt idx="14">
                        <c:v>20/9-26/9</c:v>
                      </c:pt>
                      <c:pt idx="15">
                        <c:v>27/9-3/10</c:v>
                      </c:pt>
                      <c:pt idx="16">
                        <c:v>4/10-10/10</c:v>
                      </c:pt>
                      <c:pt idx="17">
                        <c:v>11/10-17/10</c:v>
                      </c:pt>
                      <c:pt idx="18">
                        <c:v>18/10-24/10</c:v>
                      </c:pt>
                      <c:pt idx="19">
                        <c:v>25/10-31/10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Φύλλο1!$C$2:$C$21</c15:sqref>
                        </c15:formulaRef>
                      </c:ext>
                    </c:extLst>
                    <c:numCache>
                      <c:formatCode>0.0%</c:formatCode>
                      <c:ptCount val="20"/>
                      <c:pt idx="0">
                        <c:v>0.92</c:v>
                      </c:pt>
                      <c:pt idx="1">
                        <c:v>0.90600000000000003</c:v>
                      </c:pt>
                      <c:pt idx="2">
                        <c:v>0.94399999999999995</c:v>
                      </c:pt>
                      <c:pt idx="3">
                        <c:v>0.95799999999999996</c:v>
                      </c:pt>
                      <c:pt idx="4">
                        <c:v>1</c:v>
                      </c:pt>
                      <c:pt idx="5">
                        <c:v>1</c:v>
                      </c:pt>
                      <c:pt idx="6">
                        <c:v>1</c:v>
                      </c:pt>
                      <c:pt idx="7">
                        <c:v>0.96299999999999997</c:v>
                      </c:pt>
                      <c:pt idx="8">
                        <c:v>1</c:v>
                      </c:pt>
                      <c:pt idx="9">
                        <c:v>0.96499999999999997</c:v>
                      </c:pt>
                      <c:pt idx="10">
                        <c:v>0.96699999999999997</c:v>
                      </c:pt>
                      <c:pt idx="11">
                        <c:v>1</c:v>
                      </c:pt>
                      <c:pt idx="12">
                        <c:v>1</c:v>
                      </c:pt>
                      <c:pt idx="13">
                        <c:v>0.96799999999999997</c:v>
                      </c:pt>
                      <c:pt idx="14">
                        <c:v>1</c:v>
                      </c:pt>
                      <c:pt idx="15">
                        <c:v>1</c:v>
                      </c:pt>
                      <c:pt idx="16">
                        <c:v>0.82799999999999996</c:v>
                      </c:pt>
                      <c:pt idx="17">
                        <c:v>0.79400000000000004</c:v>
                      </c:pt>
                      <c:pt idx="18">
                        <c:v>0.61799999999999999</c:v>
                      </c:pt>
                      <c:pt idx="19">
                        <c:v>0.90400000000000003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5BEA-42A7-96AE-C6BAC76EFD39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Φύλλο1!$D$1</c15:sqref>
                        </c15:formulaRef>
                      </c:ext>
                    </c:extLst>
                    <c:strCache>
                      <c:ptCount val="1"/>
                      <c:pt idx="0">
                        <c:v>Ήπειρος-Θεσσαλία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Φύλλο1!$A$2:$A$21</c15:sqref>
                        </c15:formulaRef>
                      </c:ext>
                    </c:extLst>
                    <c:strCache>
                      <c:ptCount val="20"/>
                      <c:pt idx="0">
                        <c:v>14/6-20/6</c:v>
                      </c:pt>
                      <c:pt idx="1">
                        <c:v>21/6-27/6</c:v>
                      </c:pt>
                      <c:pt idx="2">
                        <c:v>28/6-4/7</c:v>
                      </c:pt>
                      <c:pt idx="3">
                        <c:v>5/7-11/7</c:v>
                      </c:pt>
                      <c:pt idx="4">
                        <c:v>12/7-18/7</c:v>
                      </c:pt>
                      <c:pt idx="5">
                        <c:v>19/7-25/7</c:v>
                      </c:pt>
                      <c:pt idx="6">
                        <c:v>26/7-1/8</c:v>
                      </c:pt>
                      <c:pt idx="7">
                        <c:v>2/8-8/8</c:v>
                      </c:pt>
                      <c:pt idx="8">
                        <c:v>9/8-15/8</c:v>
                      </c:pt>
                      <c:pt idx="9">
                        <c:v>16/8-22/8</c:v>
                      </c:pt>
                      <c:pt idx="10">
                        <c:v>23/8-29-8</c:v>
                      </c:pt>
                      <c:pt idx="11">
                        <c:v>30/8-5/9</c:v>
                      </c:pt>
                      <c:pt idx="12">
                        <c:v>6/9-12/9</c:v>
                      </c:pt>
                      <c:pt idx="13">
                        <c:v>13/9-19/9</c:v>
                      </c:pt>
                      <c:pt idx="14">
                        <c:v>20/9-26/9</c:v>
                      </c:pt>
                      <c:pt idx="15">
                        <c:v>27/9-3/10</c:v>
                      </c:pt>
                      <c:pt idx="16">
                        <c:v>4/10-10/10</c:v>
                      </c:pt>
                      <c:pt idx="17">
                        <c:v>11/10-17/10</c:v>
                      </c:pt>
                      <c:pt idx="18">
                        <c:v>18/10-24/10</c:v>
                      </c:pt>
                      <c:pt idx="19">
                        <c:v>25/10-31/10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Φύλλο1!$D$2:$D$21</c15:sqref>
                        </c15:formulaRef>
                      </c:ext>
                    </c:extLst>
                    <c:numCache>
                      <c:formatCode>0.0%</c:formatCode>
                      <c:ptCount val="20"/>
                      <c:pt idx="0">
                        <c:v>0.90500000000000003</c:v>
                      </c:pt>
                      <c:pt idx="1">
                        <c:v>0.93300000000000005</c:v>
                      </c:pt>
                      <c:pt idx="2">
                        <c:v>0.96899999999999997</c:v>
                      </c:pt>
                      <c:pt idx="3">
                        <c:v>0.96499999999999997</c:v>
                      </c:pt>
                      <c:pt idx="4">
                        <c:v>0.98</c:v>
                      </c:pt>
                      <c:pt idx="5">
                        <c:v>0.96799999999999997</c:v>
                      </c:pt>
                      <c:pt idx="6">
                        <c:v>0.97199999999999998</c:v>
                      </c:pt>
                      <c:pt idx="7">
                        <c:v>1</c:v>
                      </c:pt>
                      <c:pt idx="8">
                        <c:v>1</c:v>
                      </c:pt>
                      <c:pt idx="9">
                        <c:v>1</c:v>
                      </c:pt>
                      <c:pt idx="10">
                        <c:v>0.90900000000000003</c:v>
                      </c:pt>
                      <c:pt idx="11">
                        <c:v>0.89600000000000002</c:v>
                      </c:pt>
                      <c:pt idx="12">
                        <c:v>0.94099999999999995</c:v>
                      </c:pt>
                      <c:pt idx="13">
                        <c:v>0.91</c:v>
                      </c:pt>
                      <c:pt idx="14">
                        <c:v>0.91500000000000004</c:v>
                      </c:pt>
                      <c:pt idx="15">
                        <c:v>0.77700000000000002</c:v>
                      </c:pt>
                      <c:pt idx="16">
                        <c:v>0.64900000000000002</c:v>
                      </c:pt>
                      <c:pt idx="17">
                        <c:v>0.64500000000000002</c:v>
                      </c:pt>
                      <c:pt idx="18">
                        <c:v>0.60899999999999999</c:v>
                      </c:pt>
                      <c:pt idx="19">
                        <c:v>0.63700000000000001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5BEA-42A7-96AE-C6BAC76EFD39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Φύλλο1!$F$1</c15:sqref>
                        </c15:formulaRef>
                      </c:ext>
                    </c:extLst>
                    <c:strCache>
                      <c:ptCount val="1"/>
                      <c:pt idx="0">
                        <c:v>Πελοπόννησος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Φύλλο1!$A$2:$A$21</c15:sqref>
                        </c15:formulaRef>
                      </c:ext>
                    </c:extLst>
                    <c:strCache>
                      <c:ptCount val="20"/>
                      <c:pt idx="0">
                        <c:v>14/6-20/6</c:v>
                      </c:pt>
                      <c:pt idx="1">
                        <c:v>21/6-27/6</c:v>
                      </c:pt>
                      <c:pt idx="2">
                        <c:v>28/6-4/7</c:v>
                      </c:pt>
                      <c:pt idx="3">
                        <c:v>5/7-11/7</c:v>
                      </c:pt>
                      <c:pt idx="4">
                        <c:v>12/7-18/7</c:v>
                      </c:pt>
                      <c:pt idx="5">
                        <c:v>19/7-25/7</c:v>
                      </c:pt>
                      <c:pt idx="6">
                        <c:v>26/7-1/8</c:v>
                      </c:pt>
                      <c:pt idx="7">
                        <c:v>2/8-8/8</c:v>
                      </c:pt>
                      <c:pt idx="8">
                        <c:v>9/8-15/8</c:v>
                      </c:pt>
                      <c:pt idx="9">
                        <c:v>16/8-22/8</c:v>
                      </c:pt>
                      <c:pt idx="10">
                        <c:v>23/8-29-8</c:v>
                      </c:pt>
                      <c:pt idx="11">
                        <c:v>30/8-5/9</c:v>
                      </c:pt>
                      <c:pt idx="12">
                        <c:v>6/9-12/9</c:v>
                      </c:pt>
                      <c:pt idx="13">
                        <c:v>13/9-19/9</c:v>
                      </c:pt>
                      <c:pt idx="14">
                        <c:v>20/9-26/9</c:v>
                      </c:pt>
                      <c:pt idx="15">
                        <c:v>27/9-3/10</c:v>
                      </c:pt>
                      <c:pt idx="16">
                        <c:v>4/10-10/10</c:v>
                      </c:pt>
                      <c:pt idx="17">
                        <c:v>11/10-17/10</c:v>
                      </c:pt>
                      <c:pt idx="18">
                        <c:v>18/10-24/10</c:v>
                      </c:pt>
                      <c:pt idx="19">
                        <c:v>25/10-31/10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Φύλλο1!$F$2:$F$21</c15:sqref>
                        </c15:formulaRef>
                      </c:ext>
                    </c:extLst>
                    <c:numCache>
                      <c:formatCode>0.0%</c:formatCode>
                      <c:ptCount val="20"/>
                      <c:pt idx="0">
                        <c:v>0.89500000000000002</c:v>
                      </c:pt>
                      <c:pt idx="1">
                        <c:v>0.91300000000000003</c:v>
                      </c:pt>
                      <c:pt idx="2">
                        <c:v>0.94399999999999995</c:v>
                      </c:pt>
                      <c:pt idx="3">
                        <c:v>0.85799999999999998</c:v>
                      </c:pt>
                      <c:pt idx="4">
                        <c:v>0.92900000000000005</c:v>
                      </c:pt>
                      <c:pt idx="5">
                        <c:v>0.92</c:v>
                      </c:pt>
                      <c:pt idx="6">
                        <c:v>0.90900000000000003</c:v>
                      </c:pt>
                      <c:pt idx="7">
                        <c:v>0.94799999999999995</c:v>
                      </c:pt>
                      <c:pt idx="8">
                        <c:v>0.95599999999999996</c:v>
                      </c:pt>
                      <c:pt idx="9">
                        <c:v>0.95099999999999996</c:v>
                      </c:pt>
                      <c:pt idx="10">
                        <c:v>0.94799999999999995</c:v>
                      </c:pt>
                      <c:pt idx="11">
                        <c:v>0.91500000000000004</c:v>
                      </c:pt>
                      <c:pt idx="12">
                        <c:v>0.92900000000000005</c:v>
                      </c:pt>
                      <c:pt idx="13">
                        <c:v>0.89500000000000002</c:v>
                      </c:pt>
                      <c:pt idx="14">
                        <c:v>0.91100000000000003</c:v>
                      </c:pt>
                      <c:pt idx="15">
                        <c:v>0.90600000000000003</c:v>
                      </c:pt>
                      <c:pt idx="16">
                        <c:v>0.77800000000000002</c:v>
                      </c:pt>
                      <c:pt idx="17">
                        <c:v>0.71299999999999997</c:v>
                      </c:pt>
                      <c:pt idx="18">
                        <c:v>0.76300000000000001</c:v>
                      </c:pt>
                      <c:pt idx="19">
                        <c:v>0.69199999999999995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5BEA-42A7-96AE-C6BAC76EFD39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Φύλλο1!$G$1</c15:sqref>
                        </c15:formulaRef>
                      </c:ext>
                    </c:extLst>
                    <c:strCache>
                      <c:ptCount val="1"/>
                      <c:pt idx="0">
                        <c:v>Νησιά Β. Αιγαίου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Φύλλο1!$A$2:$A$21</c15:sqref>
                        </c15:formulaRef>
                      </c:ext>
                    </c:extLst>
                    <c:strCache>
                      <c:ptCount val="20"/>
                      <c:pt idx="0">
                        <c:v>14/6-20/6</c:v>
                      </c:pt>
                      <c:pt idx="1">
                        <c:v>21/6-27/6</c:v>
                      </c:pt>
                      <c:pt idx="2">
                        <c:v>28/6-4/7</c:v>
                      </c:pt>
                      <c:pt idx="3">
                        <c:v>5/7-11/7</c:v>
                      </c:pt>
                      <c:pt idx="4">
                        <c:v>12/7-18/7</c:v>
                      </c:pt>
                      <c:pt idx="5">
                        <c:v>19/7-25/7</c:v>
                      </c:pt>
                      <c:pt idx="6">
                        <c:v>26/7-1/8</c:v>
                      </c:pt>
                      <c:pt idx="7">
                        <c:v>2/8-8/8</c:v>
                      </c:pt>
                      <c:pt idx="8">
                        <c:v>9/8-15/8</c:v>
                      </c:pt>
                      <c:pt idx="9">
                        <c:v>16/8-22/8</c:v>
                      </c:pt>
                      <c:pt idx="10">
                        <c:v>23/8-29-8</c:v>
                      </c:pt>
                      <c:pt idx="11">
                        <c:v>30/8-5/9</c:v>
                      </c:pt>
                      <c:pt idx="12">
                        <c:v>6/9-12/9</c:v>
                      </c:pt>
                      <c:pt idx="13">
                        <c:v>13/9-19/9</c:v>
                      </c:pt>
                      <c:pt idx="14">
                        <c:v>20/9-26/9</c:v>
                      </c:pt>
                      <c:pt idx="15">
                        <c:v>27/9-3/10</c:v>
                      </c:pt>
                      <c:pt idx="16">
                        <c:v>4/10-10/10</c:v>
                      </c:pt>
                      <c:pt idx="17">
                        <c:v>11/10-17/10</c:v>
                      </c:pt>
                      <c:pt idx="18">
                        <c:v>18/10-24/10</c:v>
                      </c:pt>
                      <c:pt idx="19">
                        <c:v>25/10-31/10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Φύλλο1!$G$2:$G$21</c15:sqref>
                        </c15:formulaRef>
                      </c:ext>
                    </c:extLst>
                    <c:numCache>
                      <c:formatCode>0.0%</c:formatCode>
                      <c:ptCount val="20"/>
                      <c:pt idx="0">
                        <c:v>0.61199999999999999</c:v>
                      </c:pt>
                      <c:pt idx="1">
                        <c:v>0.65900000000000003</c:v>
                      </c:pt>
                      <c:pt idx="2">
                        <c:v>0.67300000000000004</c:v>
                      </c:pt>
                      <c:pt idx="3">
                        <c:v>0.80200000000000005</c:v>
                      </c:pt>
                      <c:pt idx="4">
                        <c:v>0.81</c:v>
                      </c:pt>
                      <c:pt idx="5">
                        <c:v>0.90800000000000003</c:v>
                      </c:pt>
                      <c:pt idx="6">
                        <c:v>0.91</c:v>
                      </c:pt>
                      <c:pt idx="7">
                        <c:v>0.92900000000000005</c:v>
                      </c:pt>
                      <c:pt idx="8">
                        <c:v>0.95</c:v>
                      </c:pt>
                      <c:pt idx="9">
                        <c:v>0.89600000000000002</c:v>
                      </c:pt>
                      <c:pt idx="10">
                        <c:v>0.89100000000000001</c:v>
                      </c:pt>
                      <c:pt idx="11">
                        <c:v>0.94399999999999995</c:v>
                      </c:pt>
                      <c:pt idx="12">
                        <c:v>0.879</c:v>
                      </c:pt>
                      <c:pt idx="13">
                        <c:v>1</c:v>
                      </c:pt>
                      <c:pt idx="14">
                        <c:v>0.84099999999999997</c:v>
                      </c:pt>
                      <c:pt idx="15">
                        <c:v>0.77300000000000002</c:v>
                      </c:pt>
                      <c:pt idx="16">
                        <c:v>0.48899999999999999</c:v>
                      </c:pt>
                      <c:pt idx="17">
                        <c:v>0.26400000000000001</c:v>
                      </c:pt>
                      <c:pt idx="18">
                        <c:v>0.16500000000000001</c:v>
                      </c:pt>
                      <c:pt idx="19">
                        <c:v>0.2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5BEA-42A7-96AE-C6BAC76EFD39}"/>
                  </c:ext>
                </c:extLst>
              </c15:ser>
            </c15:filteredLineSeries>
          </c:ext>
        </c:extLst>
      </c:lineChart>
      <c:catAx>
        <c:axId val="213188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131888400"/>
        <c:crosses val="autoZero"/>
        <c:auto val="1"/>
        <c:lblAlgn val="ctr"/>
        <c:lblOffset val="100"/>
        <c:noMultiLvlLbl val="0"/>
      </c:catAx>
      <c:valAx>
        <c:axId val="2131888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213188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869FAC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11759470073719E-2"/>
          <c:y val="4.2737833206743493E-2"/>
          <c:w val="0.91521384820866458"/>
          <c:h val="0.64125650157019309"/>
        </c:manualLayout>
      </c:layout>
      <c:lineChart>
        <c:grouping val="standar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Σύνολο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7581497147150729E-2"/>
                  <c:y val="1.03314665286244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4F6-4A8B-B47C-690DB5B6E21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2FD-440F-8320-8047EE1D5EF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04F6-4A8B-B47C-690DB5B6E21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04F6-4A8B-B47C-690DB5B6E21C}"/>
                </c:ext>
              </c:extLst>
            </c:dLbl>
            <c:dLbl>
              <c:idx val="4"/>
              <c:layout>
                <c:manualLayout>
                  <c:x val="-7.9379277286532698E-2"/>
                  <c:y val="-2.58286663215613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05608790408688E-2"/>
                      <c:h val="6.95825626538364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7-04F6-4A8B-B47C-690DB5B6E21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04F6-4A8B-B47C-690DB5B6E21C}"/>
                </c:ext>
              </c:extLst>
            </c:dLbl>
            <c:dLbl>
              <c:idx val="6"/>
              <c:layout>
                <c:manualLayout>
                  <c:x val="-5.8710720195934415E-2"/>
                  <c:y val="-8.60955544052044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04F6-4A8B-B47C-690DB5B6E21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04F6-4A8B-B47C-690DB5B6E21C}"/>
                </c:ext>
              </c:extLst>
            </c:dLbl>
            <c:dLbl>
              <c:idx val="8"/>
              <c:layout>
                <c:manualLayout>
                  <c:x val="-3.0092718070490729E-2"/>
                  <c:y val="2.7550577409665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04F6-4A8B-B47C-690DB5B6E21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04F6-4A8B-B47C-690DB5B6E21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04F6-4A8B-B47C-690DB5B6E21C}"/>
                </c:ext>
              </c:extLst>
            </c:dLbl>
            <c:dLbl>
              <c:idx val="11"/>
              <c:layout>
                <c:manualLayout>
                  <c:x val="-3.3272496084428865E-2"/>
                  <c:y val="1.72191108810408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04F6-4A8B-B47C-690DB5B6E21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04F6-4A8B-B47C-690DB5B6E21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04F6-4A8B-B47C-690DB5B6E21C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04F6-4A8B-B47C-690DB5B6E21C}"/>
                </c:ext>
              </c:extLst>
            </c:dLbl>
            <c:dLbl>
              <c:idx val="15"/>
              <c:layout>
                <c:manualLayout>
                  <c:x val="-2.8502829063521574E-2"/>
                  <c:y val="4.82135104669144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04F6-4A8B-B47C-690DB5B6E21C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04F6-4A8B-B47C-690DB5B6E21C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04F6-4A8B-B47C-690DB5B6E21C}"/>
                </c:ext>
              </c:extLst>
            </c:dLbl>
            <c:dLbl>
              <c:idx val="18"/>
              <c:layout>
                <c:manualLayout>
                  <c:x val="-6.4557506654276025E-3"/>
                  <c:y val="3.254273325772895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04F6-4A8B-B47C-690DB5B6E21C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62-4007-9A78-04260D0338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14.06_20.06</c:v>
                </c:pt>
                <c:pt idx="1">
                  <c:v>21.06_27.06</c:v>
                </c:pt>
                <c:pt idx="2">
                  <c:v>28.06_04.07</c:v>
                </c:pt>
                <c:pt idx="3">
                  <c:v>05.07_11.07</c:v>
                </c:pt>
                <c:pt idx="4">
                  <c:v>12.07_18.07</c:v>
                </c:pt>
                <c:pt idx="5">
                  <c:v>19.07_25.07</c:v>
                </c:pt>
                <c:pt idx="6">
                  <c:v>26.07_01.08</c:v>
                </c:pt>
                <c:pt idx="7">
                  <c:v>02.08_08.08</c:v>
                </c:pt>
                <c:pt idx="8">
                  <c:v>09.08_15.08</c:v>
                </c:pt>
                <c:pt idx="9">
                  <c:v>16.08_22.08</c:v>
                </c:pt>
                <c:pt idx="10">
                  <c:v>23.08_29.08</c:v>
                </c:pt>
                <c:pt idx="11">
                  <c:v>30.08_05.09</c:v>
                </c:pt>
                <c:pt idx="12">
                  <c:v>06.09_12.09</c:v>
                </c:pt>
                <c:pt idx="13">
                  <c:v>13.09_19.09</c:v>
                </c:pt>
                <c:pt idx="14">
                  <c:v>20.09_26.09</c:v>
                </c:pt>
                <c:pt idx="15">
                  <c:v>27.09_03.10</c:v>
                </c:pt>
                <c:pt idx="16">
                  <c:v>04.10_10.10</c:v>
                </c:pt>
                <c:pt idx="17">
                  <c:v>11.10_17.10</c:v>
                </c:pt>
                <c:pt idx="18">
                  <c:v>18.10_24.10</c:v>
                </c:pt>
                <c:pt idx="19">
                  <c:v>25.10_31.10</c:v>
                </c:pt>
              </c:strCache>
            </c:strRef>
          </c:cat>
          <c:val>
            <c:numRef>
              <c:f>Φύλλο1!$B$2:$B$21</c:f>
              <c:numCache>
                <c:formatCode>0.0%</c:formatCode>
                <c:ptCount val="20"/>
                <c:pt idx="0">
                  <c:v>0.33300000000000002</c:v>
                </c:pt>
                <c:pt idx="1">
                  <c:v>0.34499999999999997</c:v>
                </c:pt>
                <c:pt idx="2">
                  <c:v>0.40500000000000003</c:v>
                </c:pt>
                <c:pt idx="3">
                  <c:v>0.50800000000000001</c:v>
                </c:pt>
                <c:pt idx="4">
                  <c:v>0.58699999999999997</c:v>
                </c:pt>
                <c:pt idx="5">
                  <c:v>0.66400000000000003</c:v>
                </c:pt>
                <c:pt idx="6">
                  <c:v>0.69699999999999995</c:v>
                </c:pt>
                <c:pt idx="7">
                  <c:v>0.76300000000000001</c:v>
                </c:pt>
                <c:pt idx="8">
                  <c:v>0.80200000000000005</c:v>
                </c:pt>
                <c:pt idx="9">
                  <c:v>0.79500000000000004</c:v>
                </c:pt>
                <c:pt idx="10">
                  <c:v>0.73299999999999998</c:v>
                </c:pt>
                <c:pt idx="11">
                  <c:v>0.63900000000000001</c:v>
                </c:pt>
                <c:pt idx="12">
                  <c:v>0.63700000000000001</c:v>
                </c:pt>
                <c:pt idx="13">
                  <c:v>0.63300000000000001</c:v>
                </c:pt>
                <c:pt idx="14">
                  <c:v>0.628</c:v>
                </c:pt>
                <c:pt idx="15">
                  <c:v>0.57499999999999996</c:v>
                </c:pt>
                <c:pt idx="16">
                  <c:v>0.56699999999999995</c:v>
                </c:pt>
                <c:pt idx="17">
                  <c:v>0.54600000000000004</c:v>
                </c:pt>
                <c:pt idx="18">
                  <c:v>0.51400000000000001</c:v>
                </c:pt>
                <c:pt idx="19">
                  <c:v>0.45200000000000001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AF-431B-8E87-C71FE16234B9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Συνεχούς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8042163105336167E-2"/>
                  <c:y val="9.67800804986654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4F6-4A8B-B47C-690DB5B6E21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4F6-4A8B-B47C-690DB5B6E21C}"/>
                </c:ext>
              </c:extLst>
            </c:dLbl>
            <c:dLbl>
              <c:idx val="2"/>
              <c:layout>
                <c:manualLayout>
                  <c:x val="-7.8342719729233429E-3"/>
                  <c:y val="8.30047917938327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4F6-4A8B-B47C-690DB5B6E21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4F6-4A8B-B47C-690DB5B6E21C}"/>
                </c:ext>
              </c:extLst>
            </c:dLbl>
            <c:dLbl>
              <c:idx val="4"/>
              <c:layout>
                <c:manualLayout>
                  <c:x val="-4.6544939589851196E-3"/>
                  <c:y val="5.20103922079590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F6-4A8B-B47C-690DB5B6E21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4F6-4A8B-B47C-690DB5B6E21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4F6-4A8B-B47C-690DB5B6E21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F6-4A8B-B47C-690DB5B6E21C}"/>
                </c:ext>
              </c:extLst>
            </c:dLbl>
            <c:dLbl>
              <c:idx val="8"/>
              <c:layout>
                <c:manualLayout>
                  <c:x val="-3.8042163105336153E-2"/>
                  <c:y val="8.30047917938327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4F6-4A8B-B47C-690DB5B6E21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4F6-4A8B-B47C-690DB5B6E21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F6-4A8B-B47C-690DB5B6E21C}"/>
                </c:ext>
              </c:extLst>
            </c:dLbl>
            <c:dLbl>
              <c:idx val="11"/>
              <c:layout>
                <c:manualLayout>
                  <c:x val="-4.7581497147150736E-2"/>
                  <c:y val="6.57856809127918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4F6-4A8B-B47C-690DB5B6E21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4F6-4A8B-B47C-690DB5B6E21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4F6-4A8B-B47C-690DB5B6E21C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4F6-4A8B-B47C-690DB5B6E21C}"/>
                </c:ext>
              </c:extLst>
            </c:dLbl>
            <c:dLbl>
              <c:idx val="15"/>
              <c:layout>
                <c:manualLayout>
                  <c:x val="-2.1085907640403918E-2"/>
                  <c:y val="8.7200220632579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4F6-4A8B-B47C-690DB5B6E21C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4F6-4A8B-B47C-690DB5B6E21C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4F6-4A8B-B47C-690DB5B6E21C}"/>
                </c:ext>
              </c:extLst>
            </c:dLbl>
            <c:dLbl>
              <c:idx val="18"/>
              <c:layout>
                <c:manualLayout>
                  <c:x val="-3.2060067085918187E-2"/>
                  <c:y val="8.64486139700409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04F6-4A8B-B47C-690DB5B6E21C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462-4007-9A78-04260D0338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14.06_20.06</c:v>
                </c:pt>
                <c:pt idx="1">
                  <c:v>21.06_27.06</c:v>
                </c:pt>
                <c:pt idx="2">
                  <c:v>28.06_04.07</c:v>
                </c:pt>
                <c:pt idx="3">
                  <c:v>05.07_11.07</c:v>
                </c:pt>
                <c:pt idx="4">
                  <c:v>12.07_18.07</c:v>
                </c:pt>
                <c:pt idx="5">
                  <c:v>19.07_25.07</c:v>
                </c:pt>
                <c:pt idx="6">
                  <c:v>26.07_01.08</c:v>
                </c:pt>
                <c:pt idx="7">
                  <c:v>02.08_08.08</c:v>
                </c:pt>
                <c:pt idx="8">
                  <c:v>09.08_15.08</c:v>
                </c:pt>
                <c:pt idx="9">
                  <c:v>16.08_22.08</c:v>
                </c:pt>
                <c:pt idx="10">
                  <c:v>23.08_29.08</c:v>
                </c:pt>
                <c:pt idx="11">
                  <c:v>30.08_05.09</c:v>
                </c:pt>
                <c:pt idx="12">
                  <c:v>06.09_12.09</c:v>
                </c:pt>
                <c:pt idx="13">
                  <c:v>13.09_19.09</c:v>
                </c:pt>
                <c:pt idx="14">
                  <c:v>20.09_26.09</c:v>
                </c:pt>
                <c:pt idx="15">
                  <c:v>27.09_03.10</c:v>
                </c:pt>
                <c:pt idx="16">
                  <c:v>04.10_10.10</c:v>
                </c:pt>
                <c:pt idx="17">
                  <c:v>11.10_17.10</c:v>
                </c:pt>
                <c:pt idx="18">
                  <c:v>18.10_24.10</c:v>
                </c:pt>
                <c:pt idx="19">
                  <c:v>25.10_31.10</c:v>
                </c:pt>
              </c:strCache>
            </c:strRef>
          </c:cat>
          <c:val>
            <c:numRef>
              <c:f>Φύλλο1!$C$2:$C$21</c:f>
              <c:numCache>
                <c:formatCode>0.0%</c:formatCode>
                <c:ptCount val="20"/>
                <c:pt idx="0">
                  <c:v>0.34962867360764777</c:v>
                </c:pt>
                <c:pt idx="1">
                  <c:v>0.3461541915353214</c:v>
                </c:pt>
                <c:pt idx="2">
                  <c:v>0.40275785682376708</c:v>
                </c:pt>
                <c:pt idx="3">
                  <c:v>0.48290425327465786</c:v>
                </c:pt>
                <c:pt idx="4">
                  <c:v>0.53355178057126174</c:v>
                </c:pt>
                <c:pt idx="5">
                  <c:v>0.63316524070283398</c:v>
                </c:pt>
                <c:pt idx="6">
                  <c:v>0.64081580918983516</c:v>
                </c:pt>
                <c:pt idx="7">
                  <c:v>0.7119093988250097</c:v>
                </c:pt>
                <c:pt idx="8">
                  <c:v>0.70799607575289325</c:v>
                </c:pt>
                <c:pt idx="9">
                  <c:v>0.70690891983909254</c:v>
                </c:pt>
                <c:pt idx="10">
                  <c:v>0.62840830437770101</c:v>
                </c:pt>
                <c:pt idx="11">
                  <c:v>0.57408503529575794</c:v>
                </c:pt>
                <c:pt idx="12">
                  <c:v>0.57239497972791975</c:v>
                </c:pt>
                <c:pt idx="13">
                  <c:v>0.56916668978945151</c:v>
                </c:pt>
                <c:pt idx="14">
                  <c:v>0.49618325959061521</c:v>
                </c:pt>
                <c:pt idx="15">
                  <c:v>0.47602917545411061</c:v>
                </c:pt>
                <c:pt idx="16">
                  <c:v>0.464107050565499</c:v>
                </c:pt>
                <c:pt idx="17">
                  <c:v>0.459262308722032</c:v>
                </c:pt>
                <c:pt idx="18">
                  <c:v>0.47399999999999998</c:v>
                </c:pt>
                <c:pt idx="19">
                  <c:v>0.499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AF-431B-8E87-C71FE16234B9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Εποχικής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4401719133212551E-2"/>
                  <c:y val="-8.64486139700409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4F6-4A8B-B47C-690DB5B6E21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4F6-4A8B-B47C-690DB5B6E21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4F6-4A8B-B47C-690DB5B6E21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4F6-4A8B-B47C-690DB5B6E21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04F6-4A8B-B47C-690DB5B6E21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4F6-4A8B-B47C-690DB5B6E21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4F6-4A8B-B47C-690DB5B6E21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4F6-4A8B-B47C-690DB5B6E21C}"/>
                </c:ext>
              </c:extLst>
            </c:dLbl>
            <c:dLbl>
              <c:idx val="8"/>
              <c:layout>
                <c:manualLayout>
                  <c:x val="-4.7581497147150799E-2"/>
                  <c:y val="-4.85665700317509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04F6-4A8B-B47C-690DB5B6E21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4F6-4A8B-B47C-690DB5B6E21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04F6-4A8B-B47C-690DB5B6E21C}"/>
                </c:ext>
              </c:extLst>
            </c:dLbl>
            <c:dLbl>
              <c:idx val="11"/>
              <c:layout>
                <c:manualLayout>
                  <c:x val="-1.4193828000799701E-2"/>
                  <c:y val="-5.88980365603755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04F6-4A8B-B47C-690DB5B6E21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4F6-4A8B-B47C-690DB5B6E21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4F6-4A8B-B47C-690DB5B6E21C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4F6-4A8B-B47C-690DB5B6E21C}"/>
                </c:ext>
              </c:extLst>
            </c:dLbl>
            <c:dLbl>
              <c:idx val="15"/>
              <c:layout>
                <c:manualLayout>
                  <c:x val="-2.055338402867609E-2"/>
                  <c:y val="-5.88980365603755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4F6-4A8B-B47C-690DB5B6E21C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4F6-4A8B-B47C-690DB5B6E21C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4F6-4A8B-B47C-690DB5B6E21C}"/>
                </c:ext>
              </c:extLst>
            </c:dLbl>
            <c:dLbl>
              <c:idx val="18"/>
              <c:layout>
                <c:manualLayout>
                  <c:x val="-6.4557506654276025E-3"/>
                  <c:y val="-6.23418587365836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04F6-4A8B-B47C-690DB5B6E21C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62-4007-9A78-04260D0338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14.06_20.06</c:v>
                </c:pt>
                <c:pt idx="1">
                  <c:v>21.06_27.06</c:v>
                </c:pt>
                <c:pt idx="2">
                  <c:v>28.06_04.07</c:v>
                </c:pt>
                <c:pt idx="3">
                  <c:v>05.07_11.07</c:v>
                </c:pt>
                <c:pt idx="4">
                  <c:v>12.07_18.07</c:v>
                </c:pt>
                <c:pt idx="5">
                  <c:v>19.07_25.07</c:v>
                </c:pt>
                <c:pt idx="6">
                  <c:v>26.07_01.08</c:v>
                </c:pt>
                <c:pt idx="7">
                  <c:v>02.08_08.08</c:v>
                </c:pt>
                <c:pt idx="8">
                  <c:v>09.08_15.08</c:v>
                </c:pt>
                <c:pt idx="9">
                  <c:v>16.08_22.08</c:v>
                </c:pt>
                <c:pt idx="10">
                  <c:v>23.08_29.08</c:v>
                </c:pt>
                <c:pt idx="11">
                  <c:v>30.08_05.09</c:v>
                </c:pt>
                <c:pt idx="12">
                  <c:v>06.09_12.09</c:v>
                </c:pt>
                <c:pt idx="13">
                  <c:v>13.09_19.09</c:v>
                </c:pt>
                <c:pt idx="14">
                  <c:v>20.09_26.09</c:v>
                </c:pt>
                <c:pt idx="15">
                  <c:v>27.09_03.10</c:v>
                </c:pt>
                <c:pt idx="16">
                  <c:v>04.10_10.10</c:v>
                </c:pt>
                <c:pt idx="17">
                  <c:v>11.10_17.10</c:v>
                </c:pt>
                <c:pt idx="18">
                  <c:v>18.10_24.10</c:v>
                </c:pt>
                <c:pt idx="19">
                  <c:v>25.10_31.10</c:v>
                </c:pt>
              </c:strCache>
            </c:strRef>
          </c:cat>
          <c:val>
            <c:numRef>
              <c:f>Φύλλο1!$D$2:$D$21</c:f>
              <c:numCache>
                <c:formatCode>0.0%</c:formatCode>
                <c:ptCount val="20"/>
                <c:pt idx="0">
                  <c:v>0.32497463920647268</c:v>
                </c:pt>
                <c:pt idx="1">
                  <c:v>0.34508369629396879</c:v>
                </c:pt>
                <c:pt idx="2">
                  <c:v>0.40567768409248506</c:v>
                </c:pt>
                <c:pt idx="3">
                  <c:v>0.51706945388875036</c:v>
                </c:pt>
                <c:pt idx="4">
                  <c:v>0.6032266397624334</c:v>
                </c:pt>
                <c:pt idx="5">
                  <c:v>0.67454053440843997</c:v>
                </c:pt>
                <c:pt idx="6">
                  <c:v>0.71893180788693256</c:v>
                </c:pt>
                <c:pt idx="7">
                  <c:v>0.77948451248143835</c:v>
                </c:pt>
                <c:pt idx="8">
                  <c:v>0.83727027964839773</c:v>
                </c:pt>
                <c:pt idx="9">
                  <c:v>0.82677686812024254</c:v>
                </c:pt>
                <c:pt idx="10">
                  <c:v>0.77231954340574627</c:v>
                </c:pt>
                <c:pt idx="11">
                  <c:v>0.6617626844046246</c:v>
                </c:pt>
                <c:pt idx="12">
                  <c:v>0.66000282958246914</c:v>
                </c:pt>
                <c:pt idx="13">
                  <c:v>0.65716549013665371</c:v>
                </c:pt>
                <c:pt idx="14">
                  <c:v>0.67420102797345993</c:v>
                </c:pt>
                <c:pt idx="15">
                  <c:v>0.61330989868141617</c:v>
                </c:pt>
                <c:pt idx="16">
                  <c:v>0.62538541716918161</c:v>
                </c:pt>
                <c:pt idx="17">
                  <c:v>0.60978314723387106</c:v>
                </c:pt>
                <c:pt idx="18">
                  <c:v>0.55200000000000005</c:v>
                </c:pt>
                <c:pt idx="19">
                  <c:v>0.38700000000000001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AF-431B-8E87-C71FE1623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096303"/>
        <c:axId val="107110447"/>
      </c:lineChart>
      <c:catAx>
        <c:axId val="107096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07110447"/>
        <c:crosses val="autoZero"/>
        <c:auto val="1"/>
        <c:lblAlgn val="ctr"/>
        <c:lblOffset val="100"/>
        <c:noMultiLvlLbl val="0"/>
      </c:catAx>
      <c:valAx>
        <c:axId val="1071104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070963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l-G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tar"/>
            <c:size val="7"/>
            <c:spPr>
              <a:noFill/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3ED-449E-836D-6A849441440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3ED-449E-836D-6A849441440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3ED-449E-836D-6A849441440E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3ED-449E-836D-6A849441440E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3ED-449E-836D-6A849441440E}"/>
                </c:ext>
              </c:extLst>
            </c:dLbl>
            <c:dLbl>
              <c:idx val="10"/>
              <c:layout>
                <c:manualLayout>
                  <c:x val="-2.8191801803811489E-2"/>
                  <c:y val="-7.5772063501039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3ED-449E-836D-6A849441440E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3ED-449E-836D-6A849441440E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3ED-449E-836D-6A849441440E}"/>
                </c:ext>
              </c:extLst>
            </c:dLbl>
            <c:dLbl>
              <c:idx val="15"/>
              <c:layout>
                <c:manualLayout>
                  <c:x val="1.1468254853412307E-2"/>
                  <c:y val="-4.34560850450246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3ED-449E-836D-6A849441440E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3ED-449E-836D-6A849441440E}"/>
                </c:ext>
              </c:extLst>
            </c:dLbl>
            <c:dLbl>
              <c:idx val="17"/>
              <c:layout>
                <c:manualLayout>
                  <c:x val="-1.8689598282001823E-2"/>
                  <c:y val="-5.74506283662477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3ED-449E-836D-6A849441440E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3C1-4239-A953-431C0DB7C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Φύλλο1!$B$2:$B$21</c:f>
              <c:numCache>
                <c:formatCode>0.0%</c:formatCode>
                <c:ptCount val="20"/>
                <c:pt idx="0">
                  <c:v>0.25700000000000001</c:v>
                </c:pt>
                <c:pt idx="1">
                  <c:v>0.28899999999999998</c:v>
                </c:pt>
                <c:pt idx="2">
                  <c:v>0.36599999999999999</c:v>
                </c:pt>
                <c:pt idx="3">
                  <c:v>0.48199999999999998</c:v>
                </c:pt>
                <c:pt idx="4">
                  <c:v>0.55700000000000005</c:v>
                </c:pt>
                <c:pt idx="5">
                  <c:v>0.629</c:v>
                </c:pt>
                <c:pt idx="6">
                  <c:v>0.66700000000000004</c:v>
                </c:pt>
                <c:pt idx="7">
                  <c:v>0.73299999999999998</c:v>
                </c:pt>
                <c:pt idx="8">
                  <c:v>0.77800000000000002</c:v>
                </c:pt>
                <c:pt idx="9">
                  <c:v>0.77300000000000002</c:v>
                </c:pt>
                <c:pt idx="10">
                  <c:v>0.70699999999999996</c:v>
                </c:pt>
                <c:pt idx="11">
                  <c:v>0.61099999999999999</c:v>
                </c:pt>
                <c:pt idx="12">
                  <c:v>0.61</c:v>
                </c:pt>
                <c:pt idx="13">
                  <c:v>0.60599999999999998</c:v>
                </c:pt>
                <c:pt idx="14">
                  <c:v>0.58699999999999997</c:v>
                </c:pt>
                <c:pt idx="15">
                  <c:v>0.505</c:v>
                </c:pt>
                <c:pt idx="16">
                  <c:v>0.379</c:v>
                </c:pt>
                <c:pt idx="17">
                  <c:v>0.33</c:v>
                </c:pt>
                <c:pt idx="18">
                  <c:v>0.28599999999999998</c:v>
                </c:pt>
                <c:pt idx="19">
                  <c:v>0.28599999999999998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7B-4A60-9ABF-428C67553DBA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7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3ED-449E-836D-6A849441440E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3ED-449E-836D-6A849441440E}"/>
                </c:ext>
              </c:extLst>
            </c:dLbl>
            <c:dLbl>
              <c:idx val="8"/>
              <c:layout>
                <c:manualLayout>
                  <c:x val="-3.3857524183414749E-2"/>
                  <c:y val="-3.55385289585659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3ED-449E-836D-6A849441440E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3ED-449E-836D-6A849441440E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3ED-449E-836D-6A849441440E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3ED-449E-836D-6A849441440E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3ED-449E-836D-6A849441440E}"/>
                </c:ext>
              </c:extLst>
            </c:dLbl>
            <c:dLbl>
              <c:idx val="17"/>
              <c:layout>
                <c:manualLayout>
                  <c:x val="-2.5485815839093269E-2"/>
                  <c:y val="5.385996409335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63ED-449E-836D-6A849441440E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63ED-449E-836D-6A849441440E}"/>
                </c:ext>
              </c:extLst>
            </c:dLbl>
            <c:dLbl>
              <c:idx val="19"/>
              <c:layout>
                <c:manualLayout>
                  <c:x val="-1.4593940717183023E-2"/>
                  <c:y val="-3.55385289585659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C1-4239-A953-431C0DB7C10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Φύλλο1!$C$2:$C$21</c:f>
              <c:numCache>
                <c:formatCode>General</c:formatCode>
                <c:ptCount val="20"/>
                <c:pt idx="3" formatCode="0.0%">
                  <c:v>0.11421432678060153</c:v>
                </c:pt>
                <c:pt idx="4" formatCode="0.0%">
                  <c:v>0.16316129133536536</c:v>
                </c:pt>
                <c:pt idx="5" formatCode="0.0%">
                  <c:v>0.20399999999999999</c:v>
                </c:pt>
                <c:pt idx="6" formatCode="0.0%">
                  <c:v>0.23699999999999999</c:v>
                </c:pt>
                <c:pt idx="7" formatCode="0.0%">
                  <c:v>0.28299999999999997</c:v>
                </c:pt>
                <c:pt idx="8" formatCode="0.0%">
                  <c:v>0.32900000000000001</c:v>
                </c:pt>
                <c:pt idx="9" formatCode="0.0%">
                  <c:v>0.311</c:v>
                </c:pt>
                <c:pt idx="10" formatCode="0.0%">
                  <c:v>0.26700000000000002</c:v>
                </c:pt>
                <c:pt idx="11" formatCode="0.0%">
                  <c:v>0.22800000000000001</c:v>
                </c:pt>
                <c:pt idx="12" formatCode="0.0%">
                  <c:v>0.23300000000000001</c:v>
                </c:pt>
                <c:pt idx="13" formatCode="0.0%">
                  <c:v>0.21299999999999999</c:v>
                </c:pt>
                <c:pt idx="14" formatCode="0.0%">
                  <c:v>0.19500000000000001</c:v>
                </c:pt>
                <c:pt idx="15" formatCode="0.0%">
                  <c:v>0.159</c:v>
                </c:pt>
                <c:pt idx="16" formatCode="0.0%">
                  <c:v>0.14499999999999999</c:v>
                </c:pt>
                <c:pt idx="17" formatCode="0.0%">
                  <c:v>0.13300000000000001</c:v>
                </c:pt>
                <c:pt idx="18" formatCode="0.0%">
                  <c:v>0.11</c:v>
                </c:pt>
                <c:pt idx="19" formatCode="0.0%">
                  <c:v>4.7E-2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7B-4A60-9ABF-428C67553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8135375"/>
        <c:axId val="238123727"/>
      </c:lineChart>
      <c:catAx>
        <c:axId val="238135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38123727"/>
        <c:crosses val="autoZero"/>
        <c:auto val="1"/>
        <c:lblAlgn val="ctr"/>
        <c:lblOffset val="100"/>
        <c:noMultiLvlLbl val="0"/>
      </c:catAx>
      <c:valAx>
        <c:axId val="2381237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381353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Σύνολο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2719112055752791E-2"/>
                  <c:y val="2.7550577409665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97D-4692-AC5F-28D204E307AB}"/>
                </c:ext>
              </c:extLst>
            </c:dLbl>
            <c:dLbl>
              <c:idx val="3"/>
              <c:layout>
                <c:manualLayout>
                  <c:x val="-1.1129223048783679E-2"/>
                  <c:y val="4.1325866114498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97D-4692-AC5F-28D204E307AB}"/>
                </c:ext>
              </c:extLst>
            </c:dLbl>
            <c:dLbl>
              <c:idx val="7"/>
              <c:layout>
                <c:manualLayout>
                  <c:x val="-1.430900106272193E-2"/>
                  <c:y val="4.1325866114498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97D-4692-AC5F-28D204E307AB}"/>
                </c:ext>
              </c:extLst>
            </c:dLbl>
            <c:dLbl>
              <c:idx val="12"/>
              <c:layout>
                <c:manualLayout>
                  <c:x val="-1.1129223048783679E-2"/>
                  <c:y val="2.41067552334572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97D-4692-AC5F-28D204E307AB}"/>
                </c:ext>
              </c:extLst>
            </c:dLbl>
            <c:dLbl>
              <c:idx val="15"/>
              <c:layout>
                <c:manualLayout>
                  <c:x val="-1.9078668083629163E-2"/>
                  <c:y val="1.7219110881040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97D-4692-AC5F-28D204E307AB}"/>
                </c:ext>
              </c:extLst>
            </c:dLbl>
            <c:dLbl>
              <c:idx val="1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97D-4692-AC5F-28D204E307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14.06_20.06</c:v>
                </c:pt>
                <c:pt idx="1">
                  <c:v>21.06_27.06</c:v>
                </c:pt>
                <c:pt idx="2">
                  <c:v>28.06_04.07</c:v>
                </c:pt>
                <c:pt idx="3">
                  <c:v>05.07_11.07</c:v>
                </c:pt>
                <c:pt idx="4">
                  <c:v>12.07_18.07</c:v>
                </c:pt>
                <c:pt idx="5">
                  <c:v>19.07_25.07</c:v>
                </c:pt>
                <c:pt idx="6">
                  <c:v>26.07_01.08</c:v>
                </c:pt>
                <c:pt idx="7">
                  <c:v>02.08_08.08</c:v>
                </c:pt>
                <c:pt idx="8">
                  <c:v>09.08_15.08</c:v>
                </c:pt>
                <c:pt idx="9">
                  <c:v>16.08_22.08</c:v>
                </c:pt>
                <c:pt idx="10">
                  <c:v>23.08_29.08</c:v>
                </c:pt>
                <c:pt idx="11">
                  <c:v>30.08_05.09</c:v>
                </c:pt>
                <c:pt idx="12">
                  <c:v>06.09_12.09</c:v>
                </c:pt>
                <c:pt idx="13">
                  <c:v>13.09_19.09</c:v>
                </c:pt>
                <c:pt idx="14">
                  <c:v>20.09_26.09</c:v>
                </c:pt>
                <c:pt idx="15">
                  <c:v>27.09_03.10</c:v>
                </c:pt>
                <c:pt idx="16">
                  <c:v>04.10_10.10</c:v>
                </c:pt>
                <c:pt idx="17">
                  <c:v>11.10_17.10</c:v>
                </c:pt>
                <c:pt idx="18">
                  <c:v>18.10_24.10</c:v>
                </c:pt>
                <c:pt idx="19">
                  <c:v>25.10_31.10</c:v>
                </c:pt>
              </c:strCache>
            </c:strRef>
          </c:cat>
          <c:val>
            <c:numRef>
              <c:f>Φύλλο1!$B$2:$B$21</c:f>
              <c:numCache>
                <c:formatCode>"€"#,##0_);[Red]\("€"#,##0\)</c:formatCode>
                <c:ptCount val="20"/>
                <c:pt idx="0">
                  <c:v>85</c:v>
                </c:pt>
                <c:pt idx="1">
                  <c:v>89</c:v>
                </c:pt>
                <c:pt idx="2">
                  <c:v>93</c:v>
                </c:pt>
                <c:pt idx="3">
                  <c:v>101</c:v>
                </c:pt>
                <c:pt idx="4">
                  <c:v>103</c:v>
                </c:pt>
                <c:pt idx="5">
                  <c:v>112</c:v>
                </c:pt>
                <c:pt idx="6">
                  <c:v>113</c:v>
                </c:pt>
                <c:pt idx="7">
                  <c:v>120</c:v>
                </c:pt>
                <c:pt idx="8">
                  <c:v>112</c:v>
                </c:pt>
                <c:pt idx="9">
                  <c:v>114</c:v>
                </c:pt>
                <c:pt idx="10">
                  <c:v>109</c:v>
                </c:pt>
                <c:pt idx="11">
                  <c:v>98</c:v>
                </c:pt>
                <c:pt idx="12">
                  <c:v>91</c:v>
                </c:pt>
                <c:pt idx="13">
                  <c:v>90</c:v>
                </c:pt>
                <c:pt idx="14">
                  <c:v>87</c:v>
                </c:pt>
                <c:pt idx="15">
                  <c:v>82</c:v>
                </c:pt>
                <c:pt idx="16">
                  <c:v>82</c:v>
                </c:pt>
                <c:pt idx="17">
                  <c:v>82</c:v>
                </c:pt>
                <c:pt idx="18">
                  <c:v>79</c:v>
                </c:pt>
                <c:pt idx="19" formatCode="#,##0\ &quot;€&quot;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AF-431B-8E87-C71FE16234B9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Συνεχούς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7488779076660067E-2"/>
                  <c:y val="5.5101154819330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97D-4692-AC5F-28D204E307AB}"/>
                </c:ext>
              </c:extLst>
            </c:dLbl>
            <c:dLbl>
              <c:idx val="3"/>
              <c:layout>
                <c:manualLayout>
                  <c:x val="-1.2719112055752746E-2"/>
                  <c:y val="6.88764435241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97D-4692-AC5F-28D204E307AB}"/>
                </c:ext>
              </c:extLst>
            </c:dLbl>
            <c:dLbl>
              <c:idx val="8"/>
              <c:layout>
                <c:manualLayout>
                  <c:x val="-9.5393340418145813E-3"/>
                  <c:y val="4.1325866114498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97D-4692-AC5F-28D204E307AB}"/>
                </c:ext>
              </c:extLst>
            </c:dLbl>
            <c:dLbl>
              <c:idx val="13"/>
              <c:layout>
                <c:manualLayout>
                  <c:x val="-2.3848335104536454E-2"/>
                  <c:y val="5.1657332643122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97D-4692-AC5F-28D204E307AB}"/>
                </c:ext>
              </c:extLst>
            </c:dLbl>
            <c:dLbl>
              <c:idx val="15"/>
              <c:layout>
                <c:manualLayout>
                  <c:x val="-9.5393340418145813E-3"/>
                  <c:y val="5.8544976995539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97D-4692-AC5F-28D204E307AB}"/>
                </c:ext>
              </c:extLst>
            </c:dLbl>
            <c:dLbl>
              <c:idx val="19"/>
              <c:layout>
                <c:manualLayout>
                  <c:x val="-1.5898890069692135E-3"/>
                  <c:y val="4.8213510466914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97D-4692-AC5F-28D204E307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14.06_20.06</c:v>
                </c:pt>
                <c:pt idx="1">
                  <c:v>21.06_27.06</c:v>
                </c:pt>
                <c:pt idx="2">
                  <c:v>28.06_04.07</c:v>
                </c:pt>
                <c:pt idx="3">
                  <c:v>05.07_11.07</c:v>
                </c:pt>
                <c:pt idx="4">
                  <c:v>12.07_18.07</c:v>
                </c:pt>
                <c:pt idx="5">
                  <c:v>19.07_25.07</c:v>
                </c:pt>
                <c:pt idx="6">
                  <c:v>26.07_01.08</c:v>
                </c:pt>
                <c:pt idx="7">
                  <c:v>02.08_08.08</c:v>
                </c:pt>
                <c:pt idx="8">
                  <c:v>09.08_15.08</c:v>
                </c:pt>
                <c:pt idx="9">
                  <c:v>16.08_22.08</c:v>
                </c:pt>
                <c:pt idx="10">
                  <c:v>23.08_29.08</c:v>
                </c:pt>
                <c:pt idx="11">
                  <c:v>30.08_05.09</c:v>
                </c:pt>
                <c:pt idx="12">
                  <c:v>06.09_12.09</c:v>
                </c:pt>
                <c:pt idx="13">
                  <c:v>13.09_19.09</c:v>
                </c:pt>
                <c:pt idx="14">
                  <c:v>20.09_26.09</c:v>
                </c:pt>
                <c:pt idx="15">
                  <c:v>27.09_03.10</c:v>
                </c:pt>
                <c:pt idx="16">
                  <c:v>04.10_10.10</c:v>
                </c:pt>
                <c:pt idx="17">
                  <c:v>11.10_17.10</c:v>
                </c:pt>
                <c:pt idx="18">
                  <c:v>18.10_24.10</c:v>
                </c:pt>
                <c:pt idx="19">
                  <c:v>25.10_31.10</c:v>
                </c:pt>
              </c:strCache>
            </c:strRef>
          </c:cat>
          <c:val>
            <c:numRef>
              <c:f>Φύλλο1!$C$2:$C$21</c:f>
              <c:numCache>
                <c:formatCode>"€"#,##0_);[Red]\("€"#,##0\)</c:formatCode>
                <c:ptCount val="20"/>
                <c:pt idx="0">
                  <c:v>65</c:v>
                </c:pt>
                <c:pt idx="1">
                  <c:v>65</c:v>
                </c:pt>
                <c:pt idx="2">
                  <c:v>71</c:v>
                </c:pt>
                <c:pt idx="3">
                  <c:v>69</c:v>
                </c:pt>
                <c:pt idx="4">
                  <c:v>73</c:v>
                </c:pt>
                <c:pt idx="5">
                  <c:v>75</c:v>
                </c:pt>
                <c:pt idx="6">
                  <c:v>80</c:v>
                </c:pt>
                <c:pt idx="7">
                  <c:v>78</c:v>
                </c:pt>
                <c:pt idx="8">
                  <c:v>81</c:v>
                </c:pt>
                <c:pt idx="9">
                  <c:v>81</c:v>
                </c:pt>
                <c:pt idx="10">
                  <c:v>77</c:v>
                </c:pt>
                <c:pt idx="11">
                  <c:v>73</c:v>
                </c:pt>
                <c:pt idx="12">
                  <c:v>70</c:v>
                </c:pt>
                <c:pt idx="13">
                  <c:v>72</c:v>
                </c:pt>
                <c:pt idx="14">
                  <c:v>67</c:v>
                </c:pt>
                <c:pt idx="15">
                  <c:v>65</c:v>
                </c:pt>
                <c:pt idx="16">
                  <c:v>69</c:v>
                </c:pt>
                <c:pt idx="17">
                  <c:v>71</c:v>
                </c:pt>
                <c:pt idx="18">
                  <c:v>66</c:v>
                </c:pt>
                <c:pt idx="19" formatCode="#,##0\ &quot;€&quot;">
                  <c:v>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AF-431B-8E87-C71FE16234B9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Εποχικής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2258446097567358E-2"/>
                  <c:y val="-3.7882043938289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97D-4692-AC5F-28D204E307AB}"/>
                </c:ext>
              </c:extLst>
            </c:dLbl>
            <c:dLbl>
              <c:idx val="3"/>
              <c:layout>
                <c:manualLayout>
                  <c:x val="-3.6567447160289229E-2"/>
                  <c:y val="-4.8213510466914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7D-4692-AC5F-28D204E307AB}"/>
                </c:ext>
              </c:extLst>
            </c:dLbl>
            <c:dLbl>
              <c:idx val="7"/>
              <c:layout>
                <c:manualLayout>
                  <c:x val="-2.2258446097567417E-2"/>
                  <c:y val="-5.1657332643122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97D-4692-AC5F-28D204E307AB}"/>
                </c:ext>
              </c:extLst>
            </c:dLbl>
            <c:dLbl>
              <c:idx val="12"/>
              <c:layout>
                <c:manualLayout>
                  <c:x val="-6.3595560278765046E-3"/>
                  <c:y val="-4.1325866114498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97D-4692-AC5F-28D204E307AB}"/>
                </c:ext>
              </c:extLst>
            </c:dLbl>
            <c:dLbl>
              <c:idx val="15"/>
              <c:layout>
                <c:manualLayout>
                  <c:x val="-1.1129223048783679E-2"/>
                  <c:y val="-5.51011548193308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97D-4692-AC5F-28D204E307AB}"/>
                </c:ext>
              </c:extLst>
            </c:dLbl>
            <c:dLbl>
              <c:idx val="1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97D-4692-AC5F-28D204E307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Φύλλο1!$A$2:$A$21</c:f>
              <c:strCache>
                <c:ptCount val="20"/>
                <c:pt idx="0">
                  <c:v>14.06_20.06</c:v>
                </c:pt>
                <c:pt idx="1">
                  <c:v>21.06_27.06</c:v>
                </c:pt>
                <c:pt idx="2">
                  <c:v>28.06_04.07</c:v>
                </c:pt>
                <c:pt idx="3">
                  <c:v>05.07_11.07</c:v>
                </c:pt>
                <c:pt idx="4">
                  <c:v>12.07_18.07</c:v>
                </c:pt>
                <c:pt idx="5">
                  <c:v>19.07_25.07</c:v>
                </c:pt>
                <c:pt idx="6">
                  <c:v>26.07_01.08</c:v>
                </c:pt>
                <c:pt idx="7">
                  <c:v>02.08_08.08</c:v>
                </c:pt>
                <c:pt idx="8">
                  <c:v>09.08_15.08</c:v>
                </c:pt>
                <c:pt idx="9">
                  <c:v>16.08_22.08</c:v>
                </c:pt>
                <c:pt idx="10">
                  <c:v>23.08_29.08</c:v>
                </c:pt>
                <c:pt idx="11">
                  <c:v>30.08_05.09</c:v>
                </c:pt>
                <c:pt idx="12">
                  <c:v>06.09_12.09</c:v>
                </c:pt>
                <c:pt idx="13">
                  <c:v>13.09_19.09</c:v>
                </c:pt>
                <c:pt idx="14">
                  <c:v>20.09_26.09</c:v>
                </c:pt>
                <c:pt idx="15">
                  <c:v>27.09_03.10</c:v>
                </c:pt>
                <c:pt idx="16">
                  <c:v>04.10_10.10</c:v>
                </c:pt>
                <c:pt idx="17">
                  <c:v>11.10_17.10</c:v>
                </c:pt>
                <c:pt idx="18">
                  <c:v>18.10_24.10</c:v>
                </c:pt>
                <c:pt idx="19">
                  <c:v>25.10_31.10</c:v>
                </c:pt>
              </c:strCache>
            </c:strRef>
          </c:cat>
          <c:val>
            <c:numRef>
              <c:f>Φύλλο1!$D$2:$D$21</c:f>
              <c:numCache>
                <c:formatCode>"€"#,##0_);[Red]\("€"#,##0\)</c:formatCode>
                <c:ptCount val="20"/>
                <c:pt idx="0">
                  <c:v>95</c:v>
                </c:pt>
                <c:pt idx="1">
                  <c:v>99</c:v>
                </c:pt>
                <c:pt idx="2">
                  <c:v>102</c:v>
                </c:pt>
                <c:pt idx="3">
                  <c:v>113</c:v>
                </c:pt>
                <c:pt idx="4">
                  <c:v>113</c:v>
                </c:pt>
                <c:pt idx="5">
                  <c:v>123</c:v>
                </c:pt>
                <c:pt idx="6">
                  <c:v>125</c:v>
                </c:pt>
                <c:pt idx="7">
                  <c:v>134</c:v>
                </c:pt>
                <c:pt idx="8">
                  <c:v>124</c:v>
                </c:pt>
                <c:pt idx="9">
                  <c:v>126</c:v>
                </c:pt>
                <c:pt idx="10">
                  <c:v>122</c:v>
                </c:pt>
                <c:pt idx="11">
                  <c:v>106</c:v>
                </c:pt>
                <c:pt idx="12">
                  <c:v>98</c:v>
                </c:pt>
                <c:pt idx="13">
                  <c:v>97</c:v>
                </c:pt>
                <c:pt idx="14">
                  <c:v>94</c:v>
                </c:pt>
                <c:pt idx="15">
                  <c:v>89</c:v>
                </c:pt>
                <c:pt idx="16">
                  <c:v>90</c:v>
                </c:pt>
                <c:pt idx="17">
                  <c:v>90</c:v>
                </c:pt>
                <c:pt idx="18">
                  <c:v>92</c:v>
                </c:pt>
                <c:pt idx="19" formatCode="#,##0\ &quot;€&quot;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AF-431B-8E87-C71FE1623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096303"/>
        <c:axId val="107110447"/>
      </c:lineChart>
      <c:catAx>
        <c:axId val="107096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07110447"/>
        <c:crosses val="autoZero"/>
        <c:auto val="1"/>
        <c:lblAlgn val="ctr"/>
        <c:lblOffset val="100"/>
        <c:noMultiLvlLbl val="0"/>
      </c:catAx>
      <c:valAx>
        <c:axId val="1071104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&quot;€&quot;#,##0_);[Red]\(&quot;€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070963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l-G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tar"/>
            <c:size val="7"/>
            <c:spPr>
              <a:noFill/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E9-4B29-A789-99B96EB7DCF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E9-4B29-A789-99B96EB7DCF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E9-4B29-A789-99B96EB7DCF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8E9-4B29-A789-99B96EB7DCFB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8E9-4B29-A789-99B96EB7DCFB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8E9-4B29-A789-99B96EB7DCFB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8E9-4B29-A789-99B96EB7DCFB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8E9-4B29-A789-99B96EB7DCFB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8E9-4B29-A789-99B96EB7DCFB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8E9-4B29-A789-99B96EB7DCFB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8E9-4B29-A789-99B96EB7DC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Φύλλο1!$A$2:$A$18</c:f>
              <c:strCache>
                <c:ptCount val="17"/>
                <c:pt idx="0">
                  <c:v>5/7-11/7</c:v>
                </c:pt>
                <c:pt idx="1">
                  <c:v>12/7-18/7</c:v>
                </c:pt>
                <c:pt idx="2">
                  <c:v>19/7-25/7</c:v>
                </c:pt>
                <c:pt idx="3">
                  <c:v>26/7-1/8</c:v>
                </c:pt>
                <c:pt idx="4">
                  <c:v>2/8-8/8</c:v>
                </c:pt>
                <c:pt idx="5">
                  <c:v>9/8-15/8</c:v>
                </c:pt>
                <c:pt idx="6">
                  <c:v>16/8-22/8</c:v>
                </c:pt>
                <c:pt idx="7">
                  <c:v>23/8-29-8</c:v>
                </c:pt>
                <c:pt idx="8">
                  <c:v>30/8-5/9</c:v>
                </c:pt>
                <c:pt idx="9">
                  <c:v>6/9-12/9</c:v>
                </c:pt>
                <c:pt idx="10">
                  <c:v>13/9-19/9</c:v>
                </c:pt>
                <c:pt idx="11">
                  <c:v>20/9-26/9</c:v>
                </c:pt>
                <c:pt idx="12">
                  <c:v>27/9-3/10</c:v>
                </c:pt>
                <c:pt idx="13">
                  <c:v>4/10-10/10</c:v>
                </c:pt>
                <c:pt idx="14">
                  <c:v>11/10-17/10</c:v>
                </c:pt>
                <c:pt idx="15">
                  <c:v>18/10-24/10</c:v>
                </c:pt>
                <c:pt idx="16">
                  <c:v>25/10-31/10</c:v>
                </c:pt>
              </c:strCache>
            </c:strRef>
          </c:cat>
          <c:val>
            <c:numRef>
              <c:f>Φύλλο1!$B$2:$B$18</c:f>
              <c:numCache>
                <c:formatCode>#,##0\ "€"</c:formatCode>
                <c:ptCount val="17"/>
                <c:pt idx="0">
                  <c:v>101</c:v>
                </c:pt>
                <c:pt idx="1">
                  <c:v>103</c:v>
                </c:pt>
                <c:pt idx="2">
                  <c:v>112</c:v>
                </c:pt>
                <c:pt idx="3">
                  <c:v>113</c:v>
                </c:pt>
                <c:pt idx="4">
                  <c:v>120</c:v>
                </c:pt>
                <c:pt idx="5">
                  <c:v>112</c:v>
                </c:pt>
                <c:pt idx="6">
                  <c:v>114</c:v>
                </c:pt>
                <c:pt idx="7">
                  <c:v>109</c:v>
                </c:pt>
                <c:pt idx="8">
                  <c:v>98</c:v>
                </c:pt>
                <c:pt idx="9">
                  <c:v>91</c:v>
                </c:pt>
                <c:pt idx="10">
                  <c:v>90</c:v>
                </c:pt>
                <c:pt idx="11">
                  <c:v>87</c:v>
                </c:pt>
                <c:pt idx="12">
                  <c:v>82</c:v>
                </c:pt>
                <c:pt idx="13">
                  <c:v>82</c:v>
                </c:pt>
                <c:pt idx="14">
                  <c:v>82</c:v>
                </c:pt>
                <c:pt idx="15">
                  <c:v>79</c:v>
                </c:pt>
                <c:pt idx="16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7B-4A60-9ABF-428C67553DBA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7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8E9-4B29-A789-99B96EB7DCF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8E9-4B29-A789-99B96EB7DCF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8E9-4B29-A789-99B96EB7DCF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8E9-4B29-A789-99B96EB7DCFB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8E9-4B29-A789-99B96EB7DCFB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8E9-4B29-A789-99B96EB7DCFB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8E9-4B29-A789-99B96EB7DCFB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8E9-4B29-A789-99B96EB7DCFB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8E9-4B29-A789-99B96EB7DCFB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8E9-4B29-A789-99B96EB7DCFB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8E9-4B29-A789-99B96EB7DC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Φύλλο1!$A$2:$A$18</c:f>
              <c:strCache>
                <c:ptCount val="17"/>
                <c:pt idx="0">
                  <c:v>5/7-11/7</c:v>
                </c:pt>
                <c:pt idx="1">
                  <c:v>12/7-18/7</c:v>
                </c:pt>
                <c:pt idx="2">
                  <c:v>19/7-25/7</c:v>
                </c:pt>
                <c:pt idx="3">
                  <c:v>26/7-1/8</c:v>
                </c:pt>
                <c:pt idx="4">
                  <c:v>2/8-8/8</c:v>
                </c:pt>
                <c:pt idx="5">
                  <c:v>9/8-15/8</c:v>
                </c:pt>
                <c:pt idx="6">
                  <c:v>16/8-22/8</c:v>
                </c:pt>
                <c:pt idx="7">
                  <c:v>23/8-29-8</c:v>
                </c:pt>
                <c:pt idx="8">
                  <c:v>30/8-5/9</c:v>
                </c:pt>
                <c:pt idx="9">
                  <c:v>6/9-12/9</c:v>
                </c:pt>
                <c:pt idx="10">
                  <c:v>13/9-19/9</c:v>
                </c:pt>
                <c:pt idx="11">
                  <c:v>20/9-26/9</c:v>
                </c:pt>
                <c:pt idx="12">
                  <c:v>27/9-3/10</c:v>
                </c:pt>
                <c:pt idx="13">
                  <c:v>4/10-10/10</c:v>
                </c:pt>
                <c:pt idx="14">
                  <c:v>11/10-17/10</c:v>
                </c:pt>
                <c:pt idx="15">
                  <c:v>18/10-24/10</c:v>
                </c:pt>
                <c:pt idx="16">
                  <c:v>25/10-31/10</c:v>
                </c:pt>
              </c:strCache>
            </c:strRef>
          </c:cat>
          <c:val>
            <c:numRef>
              <c:f>Φύλλο1!$C$2:$C$18</c:f>
              <c:numCache>
                <c:formatCode>#,##0\ "€"</c:formatCode>
                <c:ptCount val="17"/>
                <c:pt idx="0">
                  <c:v>79.674057981562427</c:v>
                </c:pt>
                <c:pt idx="1">
                  <c:v>85.011628797035371</c:v>
                </c:pt>
                <c:pt idx="2">
                  <c:v>89.385460333738237</c:v>
                </c:pt>
                <c:pt idx="3">
                  <c:v>93.179856523469454</c:v>
                </c:pt>
                <c:pt idx="4">
                  <c:v>93.272402485426937</c:v>
                </c:pt>
                <c:pt idx="5">
                  <c:v>100.6</c:v>
                </c:pt>
                <c:pt idx="6">
                  <c:v>98.5</c:v>
                </c:pt>
                <c:pt idx="7">
                  <c:v>88.2</c:v>
                </c:pt>
                <c:pt idx="8">
                  <c:v>78.7</c:v>
                </c:pt>
                <c:pt idx="9">
                  <c:v>76.2</c:v>
                </c:pt>
                <c:pt idx="10">
                  <c:v>73.099999999999994</c:v>
                </c:pt>
                <c:pt idx="11">
                  <c:v>71.8</c:v>
                </c:pt>
                <c:pt idx="12">
                  <c:v>68.099999999999994</c:v>
                </c:pt>
                <c:pt idx="13">
                  <c:v>65.900000000000006</c:v>
                </c:pt>
                <c:pt idx="14">
                  <c:v>63</c:v>
                </c:pt>
                <c:pt idx="15">
                  <c:v>65</c:v>
                </c:pt>
                <c:pt idx="16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7B-4A60-9ABF-428C67553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8135375"/>
        <c:axId val="238123727"/>
      </c:lineChart>
      <c:catAx>
        <c:axId val="238135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38123727"/>
        <c:crosses val="autoZero"/>
        <c:auto val="1"/>
        <c:lblAlgn val="ctr"/>
        <c:lblOffset val="100"/>
        <c:noMultiLvlLbl val="0"/>
      </c:catAx>
      <c:valAx>
        <c:axId val="2381237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\ &quot;€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381353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5*</c:v>
                </c:pt>
              </c:strCache>
            </c:strRef>
          </c:tx>
          <c:spPr>
            <a:ln w="28575" cap="rnd">
              <a:solidFill>
                <a:srgbClr val="455A64"/>
              </a:solidFill>
              <a:round/>
            </a:ln>
            <a:effectLst/>
          </c:spPr>
          <c:marker>
            <c:symbol val="none"/>
          </c:marker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Φύλλο1!$B$2:$B$21</c:f>
              <c:numCache>
                <c:formatCode>0.0</c:formatCode>
                <c:ptCount val="20"/>
                <c:pt idx="0">
                  <c:v>43.996374732863707</c:v>
                </c:pt>
                <c:pt idx="1">
                  <c:v>48.051156100210527</c:v>
                </c:pt>
                <c:pt idx="2">
                  <c:v>50.837752917479875</c:v>
                </c:pt>
                <c:pt idx="3">
                  <c:v>59.302812695211095</c:v>
                </c:pt>
                <c:pt idx="4">
                  <c:v>68.974245186365877</c:v>
                </c:pt>
                <c:pt idx="5">
                  <c:v>78.832708179296191</c:v>
                </c:pt>
                <c:pt idx="6">
                  <c:v>77.305283496030711</c:v>
                </c:pt>
                <c:pt idx="7">
                  <c:v>82.489106200679601</c:v>
                </c:pt>
                <c:pt idx="8">
                  <c:v>86.022900672133318</c:v>
                </c:pt>
                <c:pt idx="9">
                  <c:v>86.024375559885286</c:v>
                </c:pt>
                <c:pt idx="10">
                  <c:v>80.423367924611767</c:v>
                </c:pt>
                <c:pt idx="11">
                  <c:v>75.927237653442333</c:v>
                </c:pt>
                <c:pt idx="12">
                  <c:v>76.024861378240047</c:v>
                </c:pt>
                <c:pt idx="13">
                  <c:v>77.849621392305366</c:v>
                </c:pt>
                <c:pt idx="14">
                  <c:v>82.451809568056575</c:v>
                </c:pt>
                <c:pt idx="15">
                  <c:v>74.079870760931797</c:v>
                </c:pt>
                <c:pt idx="16">
                  <c:v>77.26370888295898</c:v>
                </c:pt>
                <c:pt idx="17">
                  <c:v>66.192263397744767</c:v>
                </c:pt>
                <c:pt idx="18" formatCode="General">
                  <c:v>58.8</c:v>
                </c:pt>
                <c:pt idx="19" formatCode="General">
                  <c:v>40.700000000000003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86-47A9-8BD8-CCEAC3CAA4FB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4*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Φύλλο1!$C$2:$C$21</c:f>
              <c:numCache>
                <c:formatCode>0.0</c:formatCode>
                <c:ptCount val="20"/>
                <c:pt idx="0">
                  <c:v>33.199907804019254</c:v>
                </c:pt>
                <c:pt idx="1">
                  <c:v>35.550131149801359</c:v>
                </c:pt>
                <c:pt idx="2">
                  <c:v>46.603851486113648</c:v>
                </c:pt>
                <c:pt idx="3">
                  <c:v>58.925452776314359</c:v>
                </c:pt>
                <c:pt idx="4">
                  <c:v>66.244977171284987</c:v>
                </c:pt>
                <c:pt idx="5">
                  <c:v>68.33989396162346</c:v>
                </c:pt>
                <c:pt idx="6">
                  <c:v>72.098233716375205</c:v>
                </c:pt>
                <c:pt idx="7">
                  <c:v>79.099738199372823</c:v>
                </c:pt>
                <c:pt idx="8">
                  <c:v>80.427023836467754</c:v>
                </c:pt>
                <c:pt idx="9">
                  <c:v>78.723922851372848</c:v>
                </c:pt>
                <c:pt idx="10">
                  <c:v>75.432971510395646</c:v>
                </c:pt>
                <c:pt idx="11">
                  <c:v>66.283089769612829</c:v>
                </c:pt>
                <c:pt idx="12">
                  <c:v>65.515451339533854</c:v>
                </c:pt>
                <c:pt idx="13">
                  <c:v>66.341621952748355</c:v>
                </c:pt>
                <c:pt idx="14">
                  <c:v>65.132584005154499</c:v>
                </c:pt>
                <c:pt idx="15">
                  <c:v>59.502104040082649</c:v>
                </c:pt>
                <c:pt idx="16">
                  <c:v>56.598782418161655</c:v>
                </c:pt>
                <c:pt idx="17">
                  <c:v>58.751926400649232</c:v>
                </c:pt>
                <c:pt idx="18" formatCode="General">
                  <c:v>62.2</c:v>
                </c:pt>
                <c:pt idx="19" formatCode="General">
                  <c:v>56.8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0F-4E9B-BDAC-59D965672D32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3*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Φύλλο1!$D$2:$D$21</c:f>
              <c:numCache>
                <c:formatCode>0.0</c:formatCode>
                <c:ptCount val="20"/>
                <c:pt idx="0">
                  <c:v>30.451662937279455</c:v>
                </c:pt>
                <c:pt idx="1">
                  <c:v>30.337573314951143</c:v>
                </c:pt>
                <c:pt idx="2">
                  <c:v>36.678339844503796</c:v>
                </c:pt>
                <c:pt idx="3">
                  <c:v>44.859479197709476</c:v>
                </c:pt>
                <c:pt idx="4">
                  <c:v>51.081346929723992</c:v>
                </c:pt>
                <c:pt idx="5">
                  <c:v>63.595621431663332</c:v>
                </c:pt>
                <c:pt idx="6">
                  <c:v>67.004215378209096</c:v>
                </c:pt>
                <c:pt idx="7">
                  <c:v>75.226106948069642</c:v>
                </c:pt>
                <c:pt idx="8">
                  <c:v>78.374042593278389</c:v>
                </c:pt>
                <c:pt idx="9">
                  <c:v>78.838134472055259</c:v>
                </c:pt>
                <c:pt idx="10">
                  <c:v>71.191910610183101</c:v>
                </c:pt>
                <c:pt idx="11">
                  <c:v>60.713262691688307</c:v>
                </c:pt>
                <c:pt idx="12">
                  <c:v>61.612357601255106</c:v>
                </c:pt>
                <c:pt idx="13">
                  <c:v>58.96089615029274</c:v>
                </c:pt>
                <c:pt idx="14">
                  <c:v>57.358184104882746</c:v>
                </c:pt>
                <c:pt idx="15">
                  <c:v>53.04736958716213</c:v>
                </c:pt>
                <c:pt idx="16">
                  <c:v>49.72443773143074</c:v>
                </c:pt>
                <c:pt idx="17">
                  <c:v>48.422159216390121</c:v>
                </c:pt>
                <c:pt idx="18" formatCode="General">
                  <c:v>44.6</c:v>
                </c:pt>
                <c:pt idx="19" formatCode="General">
                  <c:v>50.1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20F-4E9B-BDAC-59D965672D32}"/>
            </c:ext>
          </c:extLst>
        </c:ser>
        <c:ser>
          <c:idx val="3"/>
          <c:order val="3"/>
          <c:tx>
            <c:strRef>
              <c:f>Φύλλο1!$E$1</c:f>
              <c:strCache>
                <c:ptCount val="1"/>
                <c:pt idx="0">
                  <c:v>2*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Φύλλο1!$E$2:$E$21</c:f>
              <c:numCache>
                <c:formatCode>0.0</c:formatCode>
                <c:ptCount val="20"/>
                <c:pt idx="0">
                  <c:v>24.991547403863521</c:v>
                </c:pt>
                <c:pt idx="1">
                  <c:v>24.993802240193311</c:v>
                </c:pt>
                <c:pt idx="2">
                  <c:v>28.125638335948743</c:v>
                </c:pt>
                <c:pt idx="3">
                  <c:v>42.745710168970227</c:v>
                </c:pt>
                <c:pt idx="4">
                  <c:v>50.679296765119183</c:v>
                </c:pt>
                <c:pt idx="5">
                  <c:v>57.615741849969595</c:v>
                </c:pt>
                <c:pt idx="6">
                  <c:v>63.470203786575894</c:v>
                </c:pt>
                <c:pt idx="7">
                  <c:v>69.06245260269894</c:v>
                </c:pt>
                <c:pt idx="8">
                  <c:v>76.716306529378244</c:v>
                </c:pt>
                <c:pt idx="9">
                  <c:v>75.01520441624028</c:v>
                </c:pt>
                <c:pt idx="10">
                  <c:v>66.543216622644849</c:v>
                </c:pt>
                <c:pt idx="11">
                  <c:v>55.617707380104953</c:v>
                </c:pt>
                <c:pt idx="12">
                  <c:v>56.410856524504339</c:v>
                </c:pt>
                <c:pt idx="13">
                  <c:v>55.24546736892416</c:v>
                </c:pt>
                <c:pt idx="14">
                  <c:v>51.693701228477892</c:v>
                </c:pt>
                <c:pt idx="15">
                  <c:v>45.344719326978648</c:v>
                </c:pt>
                <c:pt idx="16">
                  <c:v>41.692961327901287</c:v>
                </c:pt>
                <c:pt idx="17">
                  <c:v>39.173587524317725</c:v>
                </c:pt>
                <c:pt idx="18" formatCode="General">
                  <c:v>35.200000000000003</c:v>
                </c:pt>
                <c:pt idx="19" formatCode="General">
                  <c:v>32.5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20F-4E9B-BDAC-59D965672D32}"/>
            </c:ext>
          </c:extLst>
        </c:ser>
        <c:ser>
          <c:idx val="4"/>
          <c:order val="4"/>
          <c:tx>
            <c:strRef>
              <c:f>Φύλλο1!$F$1</c:f>
              <c:strCache>
                <c:ptCount val="1"/>
                <c:pt idx="0">
                  <c:v>1*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Φύλλο1!$F$2:$F$21</c:f>
              <c:numCache>
                <c:formatCode>0.0</c:formatCode>
                <c:ptCount val="20"/>
                <c:pt idx="0">
                  <c:v>26.220610824192814</c:v>
                </c:pt>
                <c:pt idx="1">
                  <c:v>23.555997855524343</c:v>
                </c:pt>
                <c:pt idx="2">
                  <c:v>32.11752411928282</c:v>
                </c:pt>
                <c:pt idx="3">
                  <c:v>35.134809252507821</c:v>
                </c:pt>
                <c:pt idx="4">
                  <c:v>48.494808873302588</c:v>
                </c:pt>
                <c:pt idx="5">
                  <c:v>48.754984402211903</c:v>
                </c:pt>
                <c:pt idx="6">
                  <c:v>61.863184297989918</c:v>
                </c:pt>
                <c:pt idx="7">
                  <c:v>69.584212939975316</c:v>
                </c:pt>
                <c:pt idx="8">
                  <c:v>76.817185763230682</c:v>
                </c:pt>
                <c:pt idx="9">
                  <c:v>79.307855731613785</c:v>
                </c:pt>
                <c:pt idx="10">
                  <c:v>67.984140342109129</c:v>
                </c:pt>
                <c:pt idx="11">
                  <c:v>49.268930888786763</c:v>
                </c:pt>
                <c:pt idx="12">
                  <c:v>42.653364194816888</c:v>
                </c:pt>
                <c:pt idx="13">
                  <c:v>39.872056513325191</c:v>
                </c:pt>
                <c:pt idx="14">
                  <c:v>36.705236090524281</c:v>
                </c:pt>
                <c:pt idx="15">
                  <c:v>34.577160215743561</c:v>
                </c:pt>
                <c:pt idx="16">
                  <c:v>30.190249694775172</c:v>
                </c:pt>
                <c:pt idx="17">
                  <c:v>42.349083876362165</c:v>
                </c:pt>
                <c:pt idx="18" formatCode="General">
                  <c:v>43.7</c:v>
                </c:pt>
                <c:pt idx="19" formatCode="General">
                  <c:v>48.9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C3-4F7A-9D1B-9B2D66997D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35220207"/>
        <c:axId val="1135221039"/>
      </c:lineChart>
      <c:catAx>
        <c:axId val="1135220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35221039"/>
        <c:crosses val="autoZero"/>
        <c:auto val="1"/>
        <c:lblAlgn val="ctr"/>
        <c:lblOffset val="100"/>
        <c:noMultiLvlLbl val="0"/>
      </c:catAx>
      <c:valAx>
        <c:axId val="1135221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352202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1274512650472972"/>
          <c:y val="0.16981694561645694"/>
          <c:w val="6.1985633568902541E-2"/>
          <c:h val="0.346504463632177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5*</c:v>
                </c:pt>
              </c:strCache>
            </c:strRef>
          </c:tx>
          <c:spPr>
            <a:ln w="28575" cap="rnd">
              <a:solidFill>
                <a:srgbClr val="455A64"/>
              </a:solidFill>
              <a:round/>
            </a:ln>
            <a:effectLst/>
          </c:spPr>
          <c:marker>
            <c:symbol val="none"/>
          </c:marker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Φύλλο1!$B$2:$B$21</c:f>
              <c:numCache>
                <c:formatCode>0</c:formatCode>
                <c:ptCount val="20"/>
                <c:pt idx="0">
                  <c:v>155.52891698463301</c:v>
                </c:pt>
                <c:pt idx="1">
                  <c:v>165.84402164193915</c:v>
                </c:pt>
                <c:pt idx="2">
                  <c:v>164.71105811427643</c:v>
                </c:pt>
                <c:pt idx="3">
                  <c:v>199.33561293134147</c:v>
                </c:pt>
                <c:pt idx="4">
                  <c:v>178.72930347990285</c:v>
                </c:pt>
                <c:pt idx="5">
                  <c:v>196.600372963111</c:v>
                </c:pt>
                <c:pt idx="6">
                  <c:v>209.94405000399576</c:v>
                </c:pt>
                <c:pt idx="7">
                  <c:v>209.26482257791778</c:v>
                </c:pt>
                <c:pt idx="8">
                  <c:v>200.09668467166446</c:v>
                </c:pt>
                <c:pt idx="9">
                  <c:v>203.68291534761065</c:v>
                </c:pt>
                <c:pt idx="10">
                  <c:v>194.54250695862794</c:v>
                </c:pt>
                <c:pt idx="11">
                  <c:v>177.51542051593609</c:v>
                </c:pt>
                <c:pt idx="12">
                  <c:v>158.1119484440963</c:v>
                </c:pt>
                <c:pt idx="13">
                  <c:v>168.74116515356874</c:v>
                </c:pt>
                <c:pt idx="14">
                  <c:v>159.64734882859378</c:v>
                </c:pt>
                <c:pt idx="15">
                  <c:v>143.989767925965</c:v>
                </c:pt>
                <c:pt idx="16">
                  <c:v>139.18957951407208</c:v>
                </c:pt>
                <c:pt idx="17">
                  <c:v>131.67755187071401</c:v>
                </c:pt>
                <c:pt idx="18" formatCode="General">
                  <c:v>127</c:v>
                </c:pt>
                <c:pt idx="19" formatCode="General">
                  <c:v>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86-47A9-8BD8-CCEAC3CAA4FB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4*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Φύλλο1!$C$2:$C$21</c:f>
              <c:numCache>
                <c:formatCode>0</c:formatCode>
                <c:ptCount val="20"/>
                <c:pt idx="0">
                  <c:v>84.746407877221444</c:v>
                </c:pt>
                <c:pt idx="1">
                  <c:v>90.352752483303007</c:v>
                </c:pt>
                <c:pt idx="2">
                  <c:v>103.94081694343819</c:v>
                </c:pt>
                <c:pt idx="3">
                  <c:v>107.34517099781968</c:v>
                </c:pt>
                <c:pt idx="4">
                  <c:v>116.93159993855946</c:v>
                </c:pt>
                <c:pt idx="5">
                  <c:v>122.60466130673082</c:v>
                </c:pt>
                <c:pt idx="6">
                  <c:v>118.91454360248804</c:v>
                </c:pt>
                <c:pt idx="7">
                  <c:v>135.62576537651847</c:v>
                </c:pt>
                <c:pt idx="8">
                  <c:v>121.51643593114561</c:v>
                </c:pt>
                <c:pt idx="9">
                  <c:v>127.92191285956319</c:v>
                </c:pt>
                <c:pt idx="10">
                  <c:v>115.14221970070221</c:v>
                </c:pt>
                <c:pt idx="11">
                  <c:v>105.31526189217008</c:v>
                </c:pt>
                <c:pt idx="12">
                  <c:v>102.13296055364765</c:v>
                </c:pt>
                <c:pt idx="13">
                  <c:v>98.452514104790836</c:v>
                </c:pt>
                <c:pt idx="14">
                  <c:v>94.528667509293726</c:v>
                </c:pt>
                <c:pt idx="15">
                  <c:v>87.954429725438615</c:v>
                </c:pt>
                <c:pt idx="16">
                  <c:v>81.486552763420889</c:v>
                </c:pt>
                <c:pt idx="17">
                  <c:v>78.137574452433384</c:v>
                </c:pt>
                <c:pt idx="18" formatCode="General">
                  <c:v>77</c:v>
                </c:pt>
                <c:pt idx="19" formatCode="General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0F-4E9B-BDAC-59D965672D32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3*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Φύλλο1!$D$2:$D$21</c:f>
              <c:numCache>
                <c:formatCode>0</c:formatCode>
                <c:ptCount val="20"/>
                <c:pt idx="0">
                  <c:v>53.365550112993517</c:v>
                </c:pt>
                <c:pt idx="1">
                  <c:v>56.637002107785477</c:v>
                </c:pt>
                <c:pt idx="2">
                  <c:v>59.888991348563955</c:v>
                </c:pt>
                <c:pt idx="3">
                  <c:v>63.883584412872537</c:v>
                </c:pt>
                <c:pt idx="4">
                  <c:v>72.832149803712397</c:v>
                </c:pt>
                <c:pt idx="5">
                  <c:v>73.5089720750168</c:v>
                </c:pt>
                <c:pt idx="6">
                  <c:v>70.374197647335066</c:v>
                </c:pt>
                <c:pt idx="7">
                  <c:v>79.922484198321612</c:v>
                </c:pt>
                <c:pt idx="8">
                  <c:v>79.766311930275634</c:v>
                </c:pt>
                <c:pt idx="9">
                  <c:v>77.063204520739461</c:v>
                </c:pt>
                <c:pt idx="10">
                  <c:v>76.381043555894735</c:v>
                </c:pt>
                <c:pt idx="11">
                  <c:v>64.928448984996564</c:v>
                </c:pt>
                <c:pt idx="12">
                  <c:v>61.118477850879252</c:v>
                </c:pt>
                <c:pt idx="13">
                  <c:v>57.785009447496947</c:v>
                </c:pt>
                <c:pt idx="14">
                  <c:v>57.793331469368866</c:v>
                </c:pt>
                <c:pt idx="15">
                  <c:v>52.174039028895073</c:v>
                </c:pt>
                <c:pt idx="16">
                  <c:v>52.463121192504815</c:v>
                </c:pt>
                <c:pt idx="17">
                  <c:v>51.4152221635403</c:v>
                </c:pt>
                <c:pt idx="18" formatCode="General">
                  <c:v>51</c:v>
                </c:pt>
                <c:pt idx="19" formatCode="General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20F-4E9B-BDAC-59D965672D32}"/>
            </c:ext>
          </c:extLst>
        </c:ser>
        <c:ser>
          <c:idx val="3"/>
          <c:order val="3"/>
          <c:tx>
            <c:strRef>
              <c:f>Φύλλο1!$E$1</c:f>
              <c:strCache>
                <c:ptCount val="1"/>
                <c:pt idx="0">
                  <c:v>2*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Φύλλο1!$E$2:$E$21</c:f>
              <c:numCache>
                <c:formatCode>0</c:formatCode>
                <c:ptCount val="20"/>
                <c:pt idx="0">
                  <c:v>43.831755131224433</c:v>
                </c:pt>
                <c:pt idx="1">
                  <c:v>44.401746318307261</c:v>
                </c:pt>
                <c:pt idx="2">
                  <c:v>48.403024640006535</c:v>
                </c:pt>
                <c:pt idx="3">
                  <c:v>50.647088948034167</c:v>
                </c:pt>
                <c:pt idx="4">
                  <c:v>55.223485484446478</c:v>
                </c:pt>
                <c:pt idx="5">
                  <c:v>56.37829573735528</c:v>
                </c:pt>
                <c:pt idx="6">
                  <c:v>57.306748003350663</c:v>
                </c:pt>
                <c:pt idx="7">
                  <c:v>60.830103550038146</c:v>
                </c:pt>
                <c:pt idx="8">
                  <c:v>60.291066037348045</c:v>
                </c:pt>
                <c:pt idx="9">
                  <c:v>62.553419835867622</c:v>
                </c:pt>
                <c:pt idx="10">
                  <c:v>59.763684114418105</c:v>
                </c:pt>
                <c:pt idx="11">
                  <c:v>53.384350914784342</c:v>
                </c:pt>
                <c:pt idx="12">
                  <c:v>49.899062183742444</c:v>
                </c:pt>
                <c:pt idx="13">
                  <c:v>48.40929814825467</c:v>
                </c:pt>
                <c:pt idx="14">
                  <c:v>46.097077833120537</c:v>
                </c:pt>
                <c:pt idx="15">
                  <c:v>44.96936447786382</c:v>
                </c:pt>
                <c:pt idx="16">
                  <c:v>46.494122693575278</c:v>
                </c:pt>
                <c:pt idx="17">
                  <c:v>47.20687021690572</c:v>
                </c:pt>
                <c:pt idx="18" formatCode="General">
                  <c:v>44</c:v>
                </c:pt>
                <c:pt idx="19" formatCode="General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20F-4E9B-BDAC-59D965672D32}"/>
            </c:ext>
          </c:extLst>
        </c:ser>
        <c:ser>
          <c:idx val="4"/>
          <c:order val="4"/>
          <c:tx>
            <c:strRef>
              <c:f>Φύλλο1!$F$1</c:f>
              <c:strCache>
                <c:ptCount val="1"/>
                <c:pt idx="0">
                  <c:v>1*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Φύλλο1!$A$2:$A$21</c:f>
              <c:strCache>
                <c:ptCount val="20"/>
                <c:pt idx="0">
                  <c:v>14/6-20/6</c:v>
                </c:pt>
                <c:pt idx="1">
                  <c:v>21/6-27/6</c:v>
                </c:pt>
                <c:pt idx="2">
                  <c:v>28/6-4/7</c:v>
                </c:pt>
                <c:pt idx="3">
                  <c:v>5/7-11/7</c:v>
                </c:pt>
                <c:pt idx="4">
                  <c:v>12/7-18/7</c:v>
                </c:pt>
                <c:pt idx="5">
                  <c:v>19/7-25/7</c:v>
                </c:pt>
                <c:pt idx="6">
                  <c:v>26/7-1/8</c:v>
                </c:pt>
                <c:pt idx="7">
                  <c:v>2/8-8/8</c:v>
                </c:pt>
                <c:pt idx="8">
                  <c:v>9/8-15/8</c:v>
                </c:pt>
                <c:pt idx="9">
                  <c:v>16/8-22/8</c:v>
                </c:pt>
                <c:pt idx="10">
                  <c:v>23/8-29-8</c:v>
                </c:pt>
                <c:pt idx="11">
                  <c:v>30/8-5/9</c:v>
                </c:pt>
                <c:pt idx="12">
                  <c:v>6/9-12/9</c:v>
                </c:pt>
                <c:pt idx="13">
                  <c:v>13/9-19/9</c:v>
                </c:pt>
                <c:pt idx="14">
                  <c:v>20/9-26/9</c:v>
                </c:pt>
                <c:pt idx="15">
                  <c:v>27/9-3/10</c:v>
                </c:pt>
                <c:pt idx="16">
                  <c:v>4/10-10/10</c:v>
                </c:pt>
                <c:pt idx="17">
                  <c:v>11/10-17/10</c:v>
                </c:pt>
                <c:pt idx="18">
                  <c:v>18/10-24/10</c:v>
                </c:pt>
                <c:pt idx="19">
                  <c:v>25/10-31/10</c:v>
                </c:pt>
              </c:strCache>
            </c:strRef>
          </c:cat>
          <c:val>
            <c:numRef>
              <c:f>Φύλλο1!$F$2:$F$21</c:f>
              <c:numCache>
                <c:formatCode>0</c:formatCode>
                <c:ptCount val="20"/>
                <c:pt idx="0">
                  <c:v>41.58702773900918</c:v>
                </c:pt>
                <c:pt idx="1">
                  <c:v>42.122333885405617</c:v>
                </c:pt>
                <c:pt idx="2">
                  <c:v>46.129733668334133</c:v>
                </c:pt>
                <c:pt idx="3">
                  <c:v>46.828913693383228</c:v>
                </c:pt>
                <c:pt idx="4">
                  <c:v>49.312288163502927</c:v>
                </c:pt>
                <c:pt idx="5">
                  <c:v>53.896944557810848</c:v>
                </c:pt>
                <c:pt idx="6">
                  <c:v>51.230782493247879</c:v>
                </c:pt>
                <c:pt idx="7">
                  <c:v>52.65784878939111</c:v>
                </c:pt>
                <c:pt idx="8">
                  <c:v>52.858333746853418</c:v>
                </c:pt>
                <c:pt idx="9">
                  <c:v>56.084637850104293</c:v>
                </c:pt>
                <c:pt idx="10">
                  <c:v>52.596188442790009</c:v>
                </c:pt>
                <c:pt idx="11">
                  <c:v>46.045320050230906</c:v>
                </c:pt>
                <c:pt idx="12">
                  <c:v>43.97086284018232</c:v>
                </c:pt>
                <c:pt idx="13">
                  <c:v>39.038545366607615</c:v>
                </c:pt>
                <c:pt idx="14">
                  <c:v>40.048162375508575</c:v>
                </c:pt>
                <c:pt idx="15">
                  <c:v>40.117886440335653</c:v>
                </c:pt>
                <c:pt idx="16">
                  <c:v>39.92011470472567</c:v>
                </c:pt>
                <c:pt idx="17">
                  <c:v>46.146149693351518</c:v>
                </c:pt>
                <c:pt idx="18" formatCode="General">
                  <c:v>40</c:v>
                </c:pt>
                <c:pt idx="19" formatCode="General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09-45E6-B1BF-FB0861A6D1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35220207"/>
        <c:axId val="1135221039"/>
      </c:lineChart>
      <c:catAx>
        <c:axId val="1135220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35221039"/>
        <c:crosses val="autoZero"/>
        <c:auto val="1"/>
        <c:lblAlgn val="ctr"/>
        <c:lblOffset val="100"/>
        <c:noMultiLvlLbl val="0"/>
      </c:catAx>
      <c:valAx>
        <c:axId val="1135221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352202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F3BDD9-05BE-43BC-AB08-7DF0A99F9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C59ACBF-675B-405D-8EF5-33DF7C4B7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B216620-EFE6-4BC8-AD80-EE6970B6A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A0F87-3E8F-42AE-BA12-1437E5E18BAB}" type="datetime1">
              <a:rPr lang="el-GR" smtClean="0"/>
              <a:t>10/11/2021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F872786-D60F-4DE6-91D8-072AC078C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FF063AD-AFD2-41F6-9CE6-F1E9F022F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1598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DFF3DD-C67F-4996-848F-D5C70437D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59A319-B297-4371-B604-C59C3D3D4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30005BC-0D3D-4B32-9417-1DC374084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DBA99-0348-40BF-8121-E15C17001E4E}" type="datetime1">
              <a:rPr lang="el-GR" smtClean="0"/>
              <a:t>10/11/2021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8F08BC5-DAC9-41FB-B45A-6099AB414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B0A79B4-21D5-4AA7-BED0-135B15023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9637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E97D135-C2A8-4495-8440-326F580C4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AC12F42-0535-4B3C-94F0-A32500EB5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91211E5-4ED3-4ACA-9989-067C3C6BA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DB332-C28E-4AAE-BF73-F67F32A6C9CC}" type="datetime1">
              <a:rPr lang="el-GR" smtClean="0"/>
              <a:t>10/11/2021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FD90D15-9455-4192-BA2E-ADEE2CF9A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E309816-F841-4D1C-8D7C-76B7BC81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0326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ED21F7D-D5ED-42C0-B868-4CF9F514A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59F0B6A-14DC-400E-BD30-BBAA1A67B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EBEE5D8-5333-4666-93E6-1FE586DD9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5CC5F6B-BBF5-42DA-86B0-94CEBAA0F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FFFCA-24F7-4F91-A3EC-41F034120973}" type="datetime1">
              <a:rPr lang="el-GR" smtClean="0"/>
              <a:t>10/11/2021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A039CBF-5B3D-4969-AD82-BE2A72A32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27F9073-65A8-45DB-A2A5-5B0F771F7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7738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FF2782-BFA0-42CC-9138-9B0C85459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05CBEB3-E390-460D-B094-2251BD0E7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DE6060F-368D-4A39-89EA-8F2204B162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B351513F-526E-47B9-AB21-DF1F5FC09E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43E2712-B64A-45AA-8DD6-4DE292F453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FFB4FCF-A442-4CF9-B47B-E2A5AB2A5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0F96-8EDF-4EA7-A5E2-129E51F8FE69}" type="datetime1">
              <a:rPr lang="el-GR" smtClean="0"/>
              <a:t>10/11/2021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869F12EB-BDAD-4ABA-B5C4-8698D8CD3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122500CE-FE3F-4DB5-8BEC-2CBC7EFDA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752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EF290047-FFAA-4CFC-8D9E-21CD9D476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4767263"/>
            <a:ext cx="443346" cy="273844"/>
          </a:xfrm>
        </p:spPr>
        <p:txBody>
          <a:bodyPr/>
          <a:lstStyle>
            <a:lvl1pPr>
              <a:defRPr sz="1050" b="1"/>
            </a:lvl1pPr>
          </a:lstStyle>
          <a:p>
            <a:fld id="{50149173-017E-4A26-BF4D-FB1E38765BFF}" type="slidenum">
              <a:rPr lang="el-GR" smtClean="0"/>
              <a:pPr/>
              <a:t>‹#›</a:t>
            </a:fld>
            <a:endParaRPr lang="el-GR" b="1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9A22F678-A9B4-4DBF-840A-A3CB0988AF82}"/>
              </a:ext>
            </a:extLst>
          </p:cNvPr>
          <p:cNvSpPr/>
          <p:nvPr userDrawn="1"/>
        </p:nvSpPr>
        <p:spPr>
          <a:xfrm>
            <a:off x="0" y="10636"/>
            <a:ext cx="9144000" cy="928613"/>
          </a:xfrm>
          <a:prstGeom prst="rect">
            <a:avLst/>
          </a:prstGeom>
          <a:solidFill>
            <a:srgbClr val="455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050"/>
          </a:p>
        </p:txBody>
      </p:sp>
      <p:cxnSp>
        <p:nvCxnSpPr>
          <p:cNvPr id="10" name="Ευθεία γραμμή σύνδεσης 9">
            <a:extLst>
              <a:ext uri="{FF2B5EF4-FFF2-40B4-BE49-F238E27FC236}">
                <a16:creationId xmlns:a16="http://schemas.microsoft.com/office/drawing/2014/main" id="{CCC60A09-4161-41DE-B2BB-BFCD2143E8D3}"/>
              </a:ext>
            </a:extLst>
          </p:cNvPr>
          <p:cNvCxnSpPr/>
          <p:nvPr userDrawn="1"/>
        </p:nvCxnSpPr>
        <p:spPr>
          <a:xfrm>
            <a:off x="1065972" y="10636"/>
            <a:ext cx="0" cy="928613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49463C9A-0C4D-4D1B-B8ED-1B247BAE4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446" y="126108"/>
            <a:ext cx="559080" cy="697667"/>
          </a:xfrm>
          <a:prstGeom prst="rect">
            <a:avLst/>
          </a:prstGeom>
        </p:spPr>
      </p:pic>
      <p:pic>
        <p:nvPicPr>
          <p:cNvPr id="11" name="5 - Εικόνα" descr="XEE_NEW_logo.jpg">
            <a:extLst>
              <a:ext uri="{FF2B5EF4-FFF2-40B4-BE49-F238E27FC236}">
                <a16:creationId xmlns:a16="http://schemas.microsoft.com/office/drawing/2014/main" id="{225BD954-C99C-441A-B1C2-375697A168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268" y="4257671"/>
            <a:ext cx="783436" cy="78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83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E147822-1377-47F1-815D-02AB4E051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18203-5CFF-4EA0-9F43-796C01D3EEFC}" type="datetime1">
              <a:rPr lang="el-GR" smtClean="0"/>
              <a:t>10/11/2021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622D0172-688B-42F6-A662-4F8D05E3C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C0986B6-CAC3-4E6B-AC04-4FD2E220E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4767263"/>
            <a:ext cx="382732" cy="273844"/>
          </a:xfrm>
        </p:spPr>
        <p:txBody>
          <a:bodyPr/>
          <a:lstStyle/>
          <a:p>
            <a:fld id="{50149173-017E-4A26-BF4D-FB1E38765BFF}" type="slidenum">
              <a:rPr lang="el-GR" smtClean="0"/>
              <a:t>‹#›</a:t>
            </a:fld>
            <a:endParaRPr lang="el-GR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9D042DE9-579C-409B-80B1-074CC2E03552}"/>
              </a:ext>
            </a:extLst>
          </p:cNvPr>
          <p:cNvSpPr/>
          <p:nvPr userDrawn="1"/>
        </p:nvSpPr>
        <p:spPr>
          <a:xfrm>
            <a:off x="0" y="10636"/>
            <a:ext cx="9144000" cy="928613"/>
          </a:xfrm>
          <a:prstGeom prst="rect">
            <a:avLst/>
          </a:prstGeom>
          <a:solidFill>
            <a:srgbClr val="2746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050"/>
          </a:p>
        </p:txBody>
      </p:sp>
      <p:cxnSp>
        <p:nvCxnSpPr>
          <p:cNvPr id="7" name="Ευθεία γραμμή σύνδεσης 6">
            <a:extLst>
              <a:ext uri="{FF2B5EF4-FFF2-40B4-BE49-F238E27FC236}">
                <a16:creationId xmlns:a16="http://schemas.microsoft.com/office/drawing/2014/main" id="{9E381562-3D2C-49CD-A8EB-DD1F42C42A94}"/>
              </a:ext>
            </a:extLst>
          </p:cNvPr>
          <p:cNvCxnSpPr/>
          <p:nvPr userDrawn="1"/>
        </p:nvCxnSpPr>
        <p:spPr>
          <a:xfrm>
            <a:off x="1065972" y="10636"/>
            <a:ext cx="0" cy="928613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9B5B2C2D-444C-4E55-BFC8-BEA89FC9CE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573" y="75104"/>
            <a:ext cx="640826" cy="79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96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82FEFBF-AD01-4A1A-91DE-92A9602ED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794493-E35D-4C5C-8422-9EC104C5E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0137BB9-78A9-42A6-BD3A-ECD9BD34FB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E4DA521-6477-4289-B0A8-D66A77E5B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DD333-63FA-4F0D-9DD6-CE916690096E}" type="datetime1">
              <a:rPr lang="el-GR" smtClean="0"/>
              <a:t>10/11/2021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5CF9A3E-D051-4634-8FE3-4FD4CE05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C8CDAEF-E5A5-4AB8-AAD3-73FBA462E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6366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C9B016C-481B-413F-97D7-6C924BC414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4350" y="298174"/>
            <a:ext cx="8333961" cy="430115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l-GR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71E3973-5855-4AD2-9691-865E63EB6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6532-3AE3-4EDC-8119-5048EDCC74CE}" type="datetime1">
              <a:rPr lang="el-GR" smtClean="0"/>
              <a:t>10/11/2021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7EBCD17-1C7E-41E9-B870-7C1152A4F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94A7B18-378E-42B2-83B3-555A46B31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5638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1A0A77-9DEA-42A4-BC32-2C75A2BBD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32A9721-A140-4A46-B128-133EBC1D64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EBB9051-6951-4831-9C63-1930DAE36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2FBC9-808D-4A28-9CE0-AD0D3EBB6FAE}" type="datetime1">
              <a:rPr lang="el-GR" smtClean="0"/>
              <a:t>10/11/2021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4C2FAAF-6194-4898-9916-0998BD9D1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1A1B9FB-A9A1-431C-9B65-AB4F6A118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92238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F80562D-3700-46E3-8EC8-05E654A55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BB57FB6-C31F-41B5-A589-A8A72F90F1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C3811D0-0678-431E-9518-3EE35199A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87F0-3523-4046-B11F-E26BAF8725D5}" type="datetime1">
              <a:rPr lang="el-GR" smtClean="0"/>
              <a:t>10/11/2021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3BA8828-E77E-412A-8C6F-592358AE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45F8828-AD3D-49AB-9342-F490D0000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6383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Ομάδα 2">
            <a:extLst>
              <a:ext uri="{FF2B5EF4-FFF2-40B4-BE49-F238E27FC236}">
                <a16:creationId xmlns:a16="http://schemas.microsoft.com/office/drawing/2014/main" id="{0CDC4B4E-95CB-4161-B3B3-08B84185E5E3}"/>
              </a:ext>
            </a:extLst>
          </p:cNvPr>
          <p:cNvGrpSpPr/>
          <p:nvPr userDrawn="1"/>
        </p:nvGrpSpPr>
        <p:grpSpPr>
          <a:xfrm>
            <a:off x="710563" y="4306496"/>
            <a:ext cx="7622276" cy="731256"/>
            <a:chOff x="947416" y="5741995"/>
            <a:chExt cx="10163035" cy="975008"/>
          </a:xfrm>
        </p:grpSpPr>
        <p:pic>
          <p:nvPicPr>
            <p:cNvPr id="3" name="Εικόνα 3">
              <a:extLst>
                <a:ext uri="{FF2B5EF4-FFF2-40B4-BE49-F238E27FC236}">
                  <a16:creationId xmlns:a16="http://schemas.microsoft.com/office/drawing/2014/main" id="{47FCE1BF-24CC-4260-BD9B-833022B0B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7416" y="5741995"/>
              <a:ext cx="711162" cy="689750"/>
            </a:xfrm>
            <a:prstGeom prst="rect">
              <a:avLst/>
            </a:prstGeom>
          </p:spPr>
        </p:pic>
        <p:sp>
          <p:nvSpPr>
            <p:cNvPr id="4" name="Arrow: Bent 94">
              <a:extLst>
                <a:ext uri="{FF2B5EF4-FFF2-40B4-BE49-F238E27FC236}">
                  <a16:creationId xmlns:a16="http://schemas.microsoft.com/office/drawing/2014/main" id="{93065968-7D00-4714-AD53-650B64255ABB}"/>
                </a:ext>
              </a:extLst>
            </p:cNvPr>
            <p:cNvSpPr/>
            <p:nvPr/>
          </p:nvSpPr>
          <p:spPr>
            <a:xfrm rot="10800000" flipH="1">
              <a:off x="1052173" y="6229398"/>
              <a:ext cx="10058278" cy="487605"/>
            </a:xfrm>
            <a:prstGeom prst="bentArrow">
              <a:avLst>
                <a:gd name="adj1" fmla="val 14113"/>
                <a:gd name="adj2" fmla="val 12152"/>
                <a:gd name="adj3" fmla="val 0"/>
                <a:gd name="adj4" fmla="val 5453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grpSp>
          <p:nvGrpSpPr>
            <p:cNvPr id="5" name="Group 106">
              <a:extLst>
                <a:ext uri="{FF2B5EF4-FFF2-40B4-BE49-F238E27FC236}">
                  <a16:creationId xmlns:a16="http://schemas.microsoft.com/office/drawing/2014/main" id="{39F6D839-ECA7-4686-8B8C-593E48B98676}"/>
                </a:ext>
              </a:extLst>
            </p:cNvPr>
            <p:cNvGrpSpPr/>
            <p:nvPr/>
          </p:nvGrpSpPr>
          <p:grpSpPr>
            <a:xfrm>
              <a:off x="9428056" y="5877374"/>
              <a:ext cx="1535990" cy="696036"/>
              <a:chOff x="1786971" y="4942919"/>
              <a:chExt cx="2041538" cy="1037553"/>
            </a:xfrm>
          </p:grpSpPr>
          <p:sp>
            <p:nvSpPr>
              <p:cNvPr id="6" name="Rectangle: Rounded Corners 107">
                <a:extLst>
                  <a:ext uri="{FF2B5EF4-FFF2-40B4-BE49-F238E27FC236}">
                    <a16:creationId xmlns:a16="http://schemas.microsoft.com/office/drawing/2014/main" id="{FA4ACEC9-BBBF-480D-AFB6-E510193B6292}"/>
                  </a:ext>
                </a:extLst>
              </p:cNvPr>
              <p:cNvSpPr/>
              <p:nvPr/>
            </p:nvSpPr>
            <p:spPr>
              <a:xfrm>
                <a:off x="1886713" y="4942919"/>
                <a:ext cx="1842053" cy="62168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" name="Trapezoid 108">
                <a:extLst>
                  <a:ext uri="{FF2B5EF4-FFF2-40B4-BE49-F238E27FC236}">
                    <a16:creationId xmlns:a16="http://schemas.microsoft.com/office/drawing/2014/main" id="{34098233-6145-4416-AB65-750E8A302035}"/>
                  </a:ext>
                </a:extLst>
              </p:cNvPr>
              <p:cNvSpPr/>
              <p:nvPr/>
            </p:nvSpPr>
            <p:spPr>
              <a:xfrm>
                <a:off x="1786971" y="5005087"/>
                <a:ext cx="2041538" cy="972483"/>
              </a:xfrm>
              <a:prstGeom prst="trapezoid">
                <a:avLst>
                  <a:gd name="adj" fmla="val 15411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" name="Trapezoid 109">
                <a:extLst>
                  <a:ext uri="{FF2B5EF4-FFF2-40B4-BE49-F238E27FC236}">
                    <a16:creationId xmlns:a16="http://schemas.microsoft.com/office/drawing/2014/main" id="{2D6A5744-0E33-4091-9BA0-77CC88FF4F48}"/>
                  </a:ext>
                </a:extLst>
              </p:cNvPr>
              <p:cNvSpPr/>
              <p:nvPr/>
            </p:nvSpPr>
            <p:spPr>
              <a:xfrm>
                <a:off x="1950379" y="5043805"/>
                <a:ext cx="1714722" cy="187750"/>
              </a:xfrm>
              <a:prstGeom prst="trapezoid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9" name="Group 110">
                <a:extLst>
                  <a:ext uri="{FF2B5EF4-FFF2-40B4-BE49-F238E27FC236}">
                    <a16:creationId xmlns:a16="http://schemas.microsoft.com/office/drawing/2014/main" id="{22B94B0E-2B56-4825-B308-607FBB01FCD7}"/>
                  </a:ext>
                </a:extLst>
              </p:cNvPr>
              <p:cNvGrpSpPr/>
              <p:nvPr/>
            </p:nvGrpSpPr>
            <p:grpSpPr>
              <a:xfrm>
                <a:off x="2260924" y="5043805"/>
                <a:ext cx="1107473" cy="187751"/>
                <a:chOff x="7962899" y="2433000"/>
                <a:chExt cx="2294160" cy="371747"/>
              </a:xfrm>
            </p:grpSpPr>
            <p:grpSp>
              <p:nvGrpSpPr>
                <p:cNvPr id="63" name="Group 164">
                  <a:extLst>
                    <a:ext uri="{FF2B5EF4-FFF2-40B4-BE49-F238E27FC236}">
                      <a16:creationId xmlns:a16="http://schemas.microsoft.com/office/drawing/2014/main" id="{B28FE592-10FB-461A-B6A3-A39EFC1466F5}"/>
                    </a:ext>
                  </a:extLst>
                </p:cNvPr>
                <p:cNvGrpSpPr/>
                <p:nvPr/>
              </p:nvGrpSpPr>
              <p:grpSpPr>
                <a:xfrm>
                  <a:off x="7962899" y="2433000"/>
                  <a:ext cx="344267" cy="371747"/>
                  <a:chOff x="6383215" y="2833551"/>
                  <a:chExt cx="240196" cy="371747"/>
                </a:xfrm>
              </p:grpSpPr>
              <p:sp>
                <p:nvSpPr>
                  <p:cNvPr id="72" name="Rectangle 173">
                    <a:extLst>
                      <a:ext uri="{FF2B5EF4-FFF2-40B4-BE49-F238E27FC236}">
                        <a16:creationId xmlns:a16="http://schemas.microsoft.com/office/drawing/2014/main" id="{361A25B6-C23E-4207-9444-1B086CC17294}"/>
                      </a:ext>
                    </a:extLst>
                  </p:cNvPr>
                  <p:cNvSpPr/>
                  <p:nvPr/>
                </p:nvSpPr>
                <p:spPr>
                  <a:xfrm>
                    <a:off x="6427177" y="2833551"/>
                    <a:ext cx="152272" cy="103080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73" name="Rectangle 174">
                    <a:extLst>
                      <a:ext uri="{FF2B5EF4-FFF2-40B4-BE49-F238E27FC236}">
                        <a16:creationId xmlns:a16="http://schemas.microsoft.com/office/drawing/2014/main" id="{396936D8-A46E-44DD-8E99-BE405D78CA2C}"/>
                      </a:ext>
                    </a:extLst>
                  </p:cNvPr>
                  <p:cNvSpPr/>
                  <p:nvPr/>
                </p:nvSpPr>
                <p:spPr>
                  <a:xfrm>
                    <a:off x="6383215" y="3030414"/>
                    <a:ext cx="240196" cy="174884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74" name="Trapezoid 175">
                    <a:extLst>
                      <a:ext uri="{FF2B5EF4-FFF2-40B4-BE49-F238E27FC236}">
                        <a16:creationId xmlns:a16="http://schemas.microsoft.com/office/drawing/2014/main" id="{F4F06307-40EE-473B-9AE8-EF3C274B41B4}"/>
                      </a:ext>
                    </a:extLst>
                  </p:cNvPr>
                  <p:cNvSpPr/>
                  <p:nvPr/>
                </p:nvSpPr>
                <p:spPr>
                  <a:xfrm>
                    <a:off x="6383215" y="2936632"/>
                    <a:ext cx="240196" cy="93782"/>
                  </a:xfrm>
                  <a:prstGeom prst="trapezoid">
                    <a:avLst>
                      <a:gd name="adj" fmla="val 74687"/>
                    </a:avLst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  <p:grpSp>
              <p:nvGrpSpPr>
                <p:cNvPr id="64" name="Group 165">
                  <a:extLst>
                    <a:ext uri="{FF2B5EF4-FFF2-40B4-BE49-F238E27FC236}">
                      <a16:creationId xmlns:a16="http://schemas.microsoft.com/office/drawing/2014/main" id="{B167255F-709D-4593-966D-906C89A5E2DF}"/>
                    </a:ext>
                  </a:extLst>
                </p:cNvPr>
                <p:cNvGrpSpPr/>
                <p:nvPr/>
              </p:nvGrpSpPr>
              <p:grpSpPr>
                <a:xfrm>
                  <a:off x="8933083" y="2433000"/>
                  <a:ext cx="344267" cy="371747"/>
                  <a:chOff x="6383215" y="2833551"/>
                  <a:chExt cx="240196" cy="371747"/>
                </a:xfrm>
              </p:grpSpPr>
              <p:sp>
                <p:nvSpPr>
                  <p:cNvPr id="69" name="Rectangle 170">
                    <a:extLst>
                      <a:ext uri="{FF2B5EF4-FFF2-40B4-BE49-F238E27FC236}">
                        <a16:creationId xmlns:a16="http://schemas.microsoft.com/office/drawing/2014/main" id="{7D4060BF-9B36-4244-BC1A-D89769CE15C9}"/>
                      </a:ext>
                    </a:extLst>
                  </p:cNvPr>
                  <p:cNvSpPr/>
                  <p:nvPr/>
                </p:nvSpPr>
                <p:spPr>
                  <a:xfrm>
                    <a:off x="6427177" y="2833551"/>
                    <a:ext cx="152272" cy="103080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70" name="Rectangle 171">
                    <a:extLst>
                      <a:ext uri="{FF2B5EF4-FFF2-40B4-BE49-F238E27FC236}">
                        <a16:creationId xmlns:a16="http://schemas.microsoft.com/office/drawing/2014/main" id="{3BA3BA6C-84B7-4116-8733-9448DB212899}"/>
                      </a:ext>
                    </a:extLst>
                  </p:cNvPr>
                  <p:cNvSpPr/>
                  <p:nvPr/>
                </p:nvSpPr>
                <p:spPr>
                  <a:xfrm>
                    <a:off x="6383215" y="3030414"/>
                    <a:ext cx="240196" cy="174884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71" name="Trapezoid 172">
                    <a:extLst>
                      <a:ext uri="{FF2B5EF4-FFF2-40B4-BE49-F238E27FC236}">
                        <a16:creationId xmlns:a16="http://schemas.microsoft.com/office/drawing/2014/main" id="{98CB0F90-E260-4D6D-991B-AA8588FD9522}"/>
                      </a:ext>
                    </a:extLst>
                  </p:cNvPr>
                  <p:cNvSpPr/>
                  <p:nvPr/>
                </p:nvSpPr>
                <p:spPr>
                  <a:xfrm>
                    <a:off x="6383215" y="2936632"/>
                    <a:ext cx="240196" cy="93782"/>
                  </a:xfrm>
                  <a:prstGeom prst="trapezoid">
                    <a:avLst>
                      <a:gd name="adj" fmla="val 67722"/>
                    </a:avLst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  <p:grpSp>
              <p:nvGrpSpPr>
                <p:cNvPr id="65" name="Group 166">
                  <a:extLst>
                    <a:ext uri="{FF2B5EF4-FFF2-40B4-BE49-F238E27FC236}">
                      <a16:creationId xmlns:a16="http://schemas.microsoft.com/office/drawing/2014/main" id="{01DAAC3C-5BBE-424B-A8B3-704475C7E380}"/>
                    </a:ext>
                  </a:extLst>
                </p:cNvPr>
                <p:cNvGrpSpPr/>
                <p:nvPr/>
              </p:nvGrpSpPr>
              <p:grpSpPr>
                <a:xfrm>
                  <a:off x="9912792" y="2433000"/>
                  <a:ext cx="344267" cy="371747"/>
                  <a:chOff x="6383215" y="2833551"/>
                  <a:chExt cx="240196" cy="371747"/>
                </a:xfrm>
              </p:grpSpPr>
              <p:sp>
                <p:nvSpPr>
                  <p:cNvPr id="66" name="Rectangle 167">
                    <a:extLst>
                      <a:ext uri="{FF2B5EF4-FFF2-40B4-BE49-F238E27FC236}">
                        <a16:creationId xmlns:a16="http://schemas.microsoft.com/office/drawing/2014/main" id="{57651C75-5539-430B-B65E-945681CDE009}"/>
                      </a:ext>
                    </a:extLst>
                  </p:cNvPr>
                  <p:cNvSpPr/>
                  <p:nvPr/>
                </p:nvSpPr>
                <p:spPr>
                  <a:xfrm>
                    <a:off x="6427177" y="2833551"/>
                    <a:ext cx="152272" cy="103080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67" name="Rectangle 168">
                    <a:extLst>
                      <a:ext uri="{FF2B5EF4-FFF2-40B4-BE49-F238E27FC236}">
                        <a16:creationId xmlns:a16="http://schemas.microsoft.com/office/drawing/2014/main" id="{2EDDD281-27EF-4EC5-B2B3-DBBA1B8AA594}"/>
                      </a:ext>
                    </a:extLst>
                  </p:cNvPr>
                  <p:cNvSpPr/>
                  <p:nvPr/>
                </p:nvSpPr>
                <p:spPr>
                  <a:xfrm>
                    <a:off x="6383215" y="3030414"/>
                    <a:ext cx="240196" cy="174884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68" name="Trapezoid 169">
                    <a:extLst>
                      <a:ext uri="{FF2B5EF4-FFF2-40B4-BE49-F238E27FC236}">
                        <a16:creationId xmlns:a16="http://schemas.microsoft.com/office/drawing/2014/main" id="{2ED3E642-9DF9-4143-A410-1C77226E2C8F}"/>
                      </a:ext>
                    </a:extLst>
                  </p:cNvPr>
                  <p:cNvSpPr/>
                  <p:nvPr/>
                </p:nvSpPr>
                <p:spPr>
                  <a:xfrm>
                    <a:off x="6383215" y="2936632"/>
                    <a:ext cx="240196" cy="93782"/>
                  </a:xfrm>
                  <a:prstGeom prst="trapezoid">
                    <a:avLst>
                      <a:gd name="adj" fmla="val 71204"/>
                    </a:avLst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sp>
            <p:nvSpPr>
              <p:cNvPr id="10" name="Trapezoid 111">
                <a:extLst>
                  <a:ext uri="{FF2B5EF4-FFF2-40B4-BE49-F238E27FC236}">
                    <a16:creationId xmlns:a16="http://schemas.microsoft.com/office/drawing/2014/main" id="{49368D83-B69B-4FB9-BD5C-41EAF1CB43EC}"/>
                  </a:ext>
                </a:extLst>
              </p:cNvPr>
              <p:cNvSpPr/>
              <p:nvPr/>
            </p:nvSpPr>
            <p:spPr>
              <a:xfrm>
                <a:off x="1842501" y="5231555"/>
                <a:ext cx="527872" cy="746014"/>
              </a:xfrm>
              <a:prstGeom prst="trapezoid">
                <a:avLst>
                  <a:gd name="adj" fmla="val 21325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" name="Trapezoid 112">
                <a:extLst>
                  <a:ext uri="{FF2B5EF4-FFF2-40B4-BE49-F238E27FC236}">
                    <a16:creationId xmlns:a16="http://schemas.microsoft.com/office/drawing/2014/main" id="{79D4AA65-E592-48E1-8918-5F3184E63136}"/>
                  </a:ext>
                </a:extLst>
              </p:cNvPr>
              <p:cNvSpPr/>
              <p:nvPr/>
            </p:nvSpPr>
            <p:spPr>
              <a:xfrm>
                <a:off x="2313764" y="5231555"/>
                <a:ext cx="527872" cy="746014"/>
              </a:xfrm>
              <a:prstGeom prst="trapezoid">
                <a:avLst>
                  <a:gd name="adj" fmla="val 21325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" name="Trapezoid 113">
                <a:extLst>
                  <a:ext uri="{FF2B5EF4-FFF2-40B4-BE49-F238E27FC236}">
                    <a16:creationId xmlns:a16="http://schemas.microsoft.com/office/drawing/2014/main" id="{64E2F1AF-87D0-45AF-833B-85C6857289DC}"/>
                  </a:ext>
                </a:extLst>
              </p:cNvPr>
              <p:cNvSpPr/>
              <p:nvPr/>
            </p:nvSpPr>
            <p:spPr>
              <a:xfrm>
                <a:off x="2785027" y="5231555"/>
                <a:ext cx="527872" cy="746014"/>
              </a:xfrm>
              <a:prstGeom prst="trapezoid">
                <a:avLst>
                  <a:gd name="adj" fmla="val 21325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" name="Trapezoid 114">
                <a:extLst>
                  <a:ext uri="{FF2B5EF4-FFF2-40B4-BE49-F238E27FC236}">
                    <a16:creationId xmlns:a16="http://schemas.microsoft.com/office/drawing/2014/main" id="{028291F6-7F93-4989-BB34-044DF238A3D9}"/>
                  </a:ext>
                </a:extLst>
              </p:cNvPr>
              <p:cNvSpPr/>
              <p:nvPr/>
            </p:nvSpPr>
            <p:spPr>
              <a:xfrm>
                <a:off x="3256290" y="5231555"/>
                <a:ext cx="527872" cy="746014"/>
              </a:xfrm>
              <a:prstGeom prst="trapezoid">
                <a:avLst>
                  <a:gd name="adj" fmla="val 21325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14" name="Group 115">
                <a:extLst>
                  <a:ext uri="{FF2B5EF4-FFF2-40B4-BE49-F238E27FC236}">
                    <a16:creationId xmlns:a16="http://schemas.microsoft.com/office/drawing/2014/main" id="{AAC96208-9858-47B5-B9B2-489FF8179DF9}"/>
                  </a:ext>
                </a:extLst>
              </p:cNvPr>
              <p:cNvGrpSpPr/>
              <p:nvPr/>
            </p:nvGrpSpPr>
            <p:grpSpPr>
              <a:xfrm>
                <a:off x="1962670" y="5271362"/>
                <a:ext cx="302363" cy="682663"/>
                <a:chOff x="7384246" y="2899703"/>
                <a:chExt cx="626352" cy="1351672"/>
              </a:xfrm>
              <a:solidFill>
                <a:schemeClr val="accent4">
                  <a:lumMod val="60000"/>
                  <a:lumOff val="40000"/>
                </a:schemeClr>
              </a:solidFill>
            </p:grpSpPr>
            <p:sp>
              <p:nvSpPr>
                <p:cNvPr id="52" name="Rectangle: Rounded Corners 153">
                  <a:extLst>
                    <a:ext uri="{FF2B5EF4-FFF2-40B4-BE49-F238E27FC236}">
                      <a16:creationId xmlns:a16="http://schemas.microsoft.com/office/drawing/2014/main" id="{C272ECE4-4204-43DF-95E1-FEE1B0E6A68A}"/>
                    </a:ext>
                  </a:extLst>
                </p:cNvPr>
                <p:cNvSpPr/>
                <p:nvPr/>
              </p:nvSpPr>
              <p:spPr>
                <a:xfrm>
                  <a:off x="7400629" y="2939722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3" name="Rectangle: Rounded Corners 154">
                  <a:extLst>
                    <a:ext uri="{FF2B5EF4-FFF2-40B4-BE49-F238E27FC236}">
                      <a16:creationId xmlns:a16="http://schemas.microsoft.com/office/drawing/2014/main" id="{A77FB033-FFE6-48F2-9CC4-B75BBEDFAE98}"/>
                    </a:ext>
                  </a:extLst>
                </p:cNvPr>
                <p:cNvSpPr/>
                <p:nvPr/>
              </p:nvSpPr>
              <p:spPr>
                <a:xfrm>
                  <a:off x="7479712" y="3208020"/>
                  <a:ext cx="27432" cy="6400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4" name="Rectangle: Rounded Corners 155">
                  <a:extLst>
                    <a:ext uri="{FF2B5EF4-FFF2-40B4-BE49-F238E27FC236}">
                      <a16:creationId xmlns:a16="http://schemas.microsoft.com/office/drawing/2014/main" id="{87A34378-5BC2-4FB1-949E-F0A429989F2F}"/>
                    </a:ext>
                  </a:extLst>
                </p:cNvPr>
                <p:cNvSpPr/>
                <p:nvPr/>
              </p:nvSpPr>
              <p:spPr>
                <a:xfrm>
                  <a:off x="7589172" y="3070274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5" name="Rectangle: Rounded Corners 156">
                  <a:extLst>
                    <a:ext uri="{FF2B5EF4-FFF2-40B4-BE49-F238E27FC236}">
                      <a16:creationId xmlns:a16="http://schemas.microsoft.com/office/drawing/2014/main" id="{D3D374C0-55A9-4242-84BE-2AD2A4523B09}"/>
                    </a:ext>
                  </a:extLst>
                </p:cNvPr>
                <p:cNvSpPr/>
                <p:nvPr/>
              </p:nvSpPr>
              <p:spPr>
                <a:xfrm>
                  <a:off x="7771871" y="3360420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6" name="Rectangle: Rounded Corners 157">
                  <a:extLst>
                    <a:ext uri="{FF2B5EF4-FFF2-40B4-BE49-F238E27FC236}">
                      <a16:creationId xmlns:a16="http://schemas.microsoft.com/office/drawing/2014/main" id="{F90ED109-B8B9-4825-8C4A-A0243EB017EB}"/>
                    </a:ext>
                  </a:extLst>
                </p:cNvPr>
                <p:cNvSpPr/>
                <p:nvPr/>
              </p:nvSpPr>
              <p:spPr>
                <a:xfrm>
                  <a:off x="7902462" y="3208020"/>
                  <a:ext cx="27432" cy="6400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7" name="Rectangle: Rounded Corners 158">
                  <a:extLst>
                    <a:ext uri="{FF2B5EF4-FFF2-40B4-BE49-F238E27FC236}">
                      <a16:creationId xmlns:a16="http://schemas.microsoft.com/office/drawing/2014/main" id="{DB51DA13-C2C5-482D-9BD7-6F385021E33E}"/>
                    </a:ext>
                  </a:extLst>
                </p:cNvPr>
                <p:cNvSpPr/>
                <p:nvPr/>
              </p:nvSpPr>
              <p:spPr>
                <a:xfrm>
                  <a:off x="7830766" y="3733215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8" name="Rectangle: Rounded Corners 159">
                  <a:extLst>
                    <a:ext uri="{FF2B5EF4-FFF2-40B4-BE49-F238E27FC236}">
                      <a16:creationId xmlns:a16="http://schemas.microsoft.com/office/drawing/2014/main" id="{2FFDC51C-53F1-4CE9-8054-48AEE36EC706}"/>
                    </a:ext>
                  </a:extLst>
                </p:cNvPr>
                <p:cNvSpPr/>
                <p:nvPr/>
              </p:nvSpPr>
              <p:spPr>
                <a:xfrm>
                  <a:off x="7673413" y="3573780"/>
                  <a:ext cx="27432" cy="6400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9" name="Rectangle: Rounded Corners 160">
                  <a:extLst>
                    <a:ext uri="{FF2B5EF4-FFF2-40B4-BE49-F238E27FC236}">
                      <a16:creationId xmlns:a16="http://schemas.microsoft.com/office/drawing/2014/main" id="{A7B608CB-C929-4081-8563-9CB3EAC174D4}"/>
                    </a:ext>
                  </a:extLst>
                </p:cNvPr>
                <p:cNvSpPr/>
                <p:nvPr/>
              </p:nvSpPr>
              <p:spPr>
                <a:xfrm>
                  <a:off x="7548206" y="3756660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60" name="Rectangle: Rounded Corners 161">
                  <a:extLst>
                    <a:ext uri="{FF2B5EF4-FFF2-40B4-BE49-F238E27FC236}">
                      <a16:creationId xmlns:a16="http://schemas.microsoft.com/office/drawing/2014/main" id="{736F5415-22F7-49D6-90F3-40AF06323E2B}"/>
                    </a:ext>
                  </a:extLst>
                </p:cNvPr>
                <p:cNvSpPr/>
                <p:nvPr/>
              </p:nvSpPr>
              <p:spPr>
                <a:xfrm>
                  <a:off x="7384246" y="3865978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61" name="Rectangle: Rounded Corners 162">
                  <a:extLst>
                    <a:ext uri="{FF2B5EF4-FFF2-40B4-BE49-F238E27FC236}">
                      <a16:creationId xmlns:a16="http://schemas.microsoft.com/office/drawing/2014/main" id="{0F102102-4D48-4B6E-97E6-EC9511384914}"/>
                    </a:ext>
                  </a:extLst>
                </p:cNvPr>
                <p:cNvSpPr/>
                <p:nvPr/>
              </p:nvSpPr>
              <p:spPr>
                <a:xfrm>
                  <a:off x="7830765" y="2899703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62" name="Rectangle: Rounded Corners 163">
                  <a:extLst>
                    <a:ext uri="{FF2B5EF4-FFF2-40B4-BE49-F238E27FC236}">
                      <a16:creationId xmlns:a16="http://schemas.microsoft.com/office/drawing/2014/main" id="{DF0A77CF-BFE4-4D09-89B6-1632612CCA63}"/>
                    </a:ext>
                  </a:extLst>
                </p:cNvPr>
                <p:cNvSpPr/>
                <p:nvPr/>
              </p:nvSpPr>
              <p:spPr>
                <a:xfrm>
                  <a:off x="7983166" y="3885615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15" name="Group 116">
                <a:extLst>
                  <a:ext uri="{FF2B5EF4-FFF2-40B4-BE49-F238E27FC236}">
                    <a16:creationId xmlns:a16="http://schemas.microsoft.com/office/drawing/2014/main" id="{EC704459-7CC3-4F9D-88DA-EB3C0ABB5B14}"/>
                  </a:ext>
                </a:extLst>
              </p:cNvPr>
              <p:cNvGrpSpPr/>
              <p:nvPr/>
            </p:nvGrpSpPr>
            <p:grpSpPr>
              <a:xfrm>
                <a:off x="2430707" y="5271362"/>
                <a:ext cx="302363" cy="682663"/>
                <a:chOff x="7384246" y="2899703"/>
                <a:chExt cx="626352" cy="1351672"/>
              </a:xfrm>
              <a:solidFill>
                <a:schemeClr val="accent4">
                  <a:lumMod val="60000"/>
                  <a:lumOff val="40000"/>
                </a:schemeClr>
              </a:solidFill>
            </p:grpSpPr>
            <p:sp>
              <p:nvSpPr>
                <p:cNvPr id="41" name="Rectangle: Rounded Corners 142">
                  <a:extLst>
                    <a:ext uri="{FF2B5EF4-FFF2-40B4-BE49-F238E27FC236}">
                      <a16:creationId xmlns:a16="http://schemas.microsoft.com/office/drawing/2014/main" id="{6F1C31AF-22FE-404C-9619-537F2688E2F4}"/>
                    </a:ext>
                  </a:extLst>
                </p:cNvPr>
                <p:cNvSpPr/>
                <p:nvPr/>
              </p:nvSpPr>
              <p:spPr>
                <a:xfrm>
                  <a:off x="7400629" y="2939722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2" name="Rectangle: Rounded Corners 143">
                  <a:extLst>
                    <a:ext uri="{FF2B5EF4-FFF2-40B4-BE49-F238E27FC236}">
                      <a16:creationId xmlns:a16="http://schemas.microsoft.com/office/drawing/2014/main" id="{62AFC4D5-DA3D-4964-85C0-AB8EECC2702A}"/>
                    </a:ext>
                  </a:extLst>
                </p:cNvPr>
                <p:cNvSpPr/>
                <p:nvPr/>
              </p:nvSpPr>
              <p:spPr>
                <a:xfrm>
                  <a:off x="7479712" y="3208020"/>
                  <a:ext cx="27432" cy="6400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3" name="Rectangle: Rounded Corners 144">
                  <a:extLst>
                    <a:ext uri="{FF2B5EF4-FFF2-40B4-BE49-F238E27FC236}">
                      <a16:creationId xmlns:a16="http://schemas.microsoft.com/office/drawing/2014/main" id="{25F9C46E-3C59-4E1B-B024-712EDFA294B7}"/>
                    </a:ext>
                  </a:extLst>
                </p:cNvPr>
                <p:cNvSpPr/>
                <p:nvPr/>
              </p:nvSpPr>
              <p:spPr>
                <a:xfrm>
                  <a:off x="7589172" y="3070274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4" name="Rectangle: Rounded Corners 145">
                  <a:extLst>
                    <a:ext uri="{FF2B5EF4-FFF2-40B4-BE49-F238E27FC236}">
                      <a16:creationId xmlns:a16="http://schemas.microsoft.com/office/drawing/2014/main" id="{A9CC5352-F362-4BCF-A559-8951D433E1B6}"/>
                    </a:ext>
                  </a:extLst>
                </p:cNvPr>
                <p:cNvSpPr/>
                <p:nvPr/>
              </p:nvSpPr>
              <p:spPr>
                <a:xfrm>
                  <a:off x="7771871" y="3360420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5" name="Rectangle: Rounded Corners 146">
                  <a:extLst>
                    <a:ext uri="{FF2B5EF4-FFF2-40B4-BE49-F238E27FC236}">
                      <a16:creationId xmlns:a16="http://schemas.microsoft.com/office/drawing/2014/main" id="{77BC2263-6CC7-4A80-9B17-045369F5ADC3}"/>
                    </a:ext>
                  </a:extLst>
                </p:cNvPr>
                <p:cNvSpPr/>
                <p:nvPr/>
              </p:nvSpPr>
              <p:spPr>
                <a:xfrm>
                  <a:off x="7902462" y="3208020"/>
                  <a:ext cx="27432" cy="6400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6" name="Rectangle: Rounded Corners 147">
                  <a:extLst>
                    <a:ext uri="{FF2B5EF4-FFF2-40B4-BE49-F238E27FC236}">
                      <a16:creationId xmlns:a16="http://schemas.microsoft.com/office/drawing/2014/main" id="{D950B2A3-0B56-4240-85D9-7D99A13A0B86}"/>
                    </a:ext>
                  </a:extLst>
                </p:cNvPr>
                <p:cNvSpPr/>
                <p:nvPr/>
              </p:nvSpPr>
              <p:spPr>
                <a:xfrm>
                  <a:off x="7830766" y="3733215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7" name="Rectangle: Rounded Corners 148">
                  <a:extLst>
                    <a:ext uri="{FF2B5EF4-FFF2-40B4-BE49-F238E27FC236}">
                      <a16:creationId xmlns:a16="http://schemas.microsoft.com/office/drawing/2014/main" id="{032900A0-30C0-4CF1-AACE-55A09C5DE37F}"/>
                    </a:ext>
                  </a:extLst>
                </p:cNvPr>
                <p:cNvSpPr/>
                <p:nvPr/>
              </p:nvSpPr>
              <p:spPr>
                <a:xfrm>
                  <a:off x="7673413" y="3573780"/>
                  <a:ext cx="27432" cy="6400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8" name="Rectangle: Rounded Corners 149">
                  <a:extLst>
                    <a:ext uri="{FF2B5EF4-FFF2-40B4-BE49-F238E27FC236}">
                      <a16:creationId xmlns:a16="http://schemas.microsoft.com/office/drawing/2014/main" id="{3D14D534-004C-4B44-91FF-2B3DA6F092B8}"/>
                    </a:ext>
                  </a:extLst>
                </p:cNvPr>
                <p:cNvSpPr/>
                <p:nvPr/>
              </p:nvSpPr>
              <p:spPr>
                <a:xfrm>
                  <a:off x="7548206" y="3756660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9" name="Rectangle: Rounded Corners 150">
                  <a:extLst>
                    <a:ext uri="{FF2B5EF4-FFF2-40B4-BE49-F238E27FC236}">
                      <a16:creationId xmlns:a16="http://schemas.microsoft.com/office/drawing/2014/main" id="{9FE38052-D7A9-460B-BE8A-5D60EEC5D157}"/>
                    </a:ext>
                  </a:extLst>
                </p:cNvPr>
                <p:cNvSpPr/>
                <p:nvPr/>
              </p:nvSpPr>
              <p:spPr>
                <a:xfrm>
                  <a:off x="7384246" y="3865978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0" name="Rectangle: Rounded Corners 151">
                  <a:extLst>
                    <a:ext uri="{FF2B5EF4-FFF2-40B4-BE49-F238E27FC236}">
                      <a16:creationId xmlns:a16="http://schemas.microsoft.com/office/drawing/2014/main" id="{C86C6D12-E847-4241-902A-1D8166E6D5F5}"/>
                    </a:ext>
                  </a:extLst>
                </p:cNvPr>
                <p:cNvSpPr/>
                <p:nvPr/>
              </p:nvSpPr>
              <p:spPr>
                <a:xfrm>
                  <a:off x="7830765" y="2899703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1" name="Rectangle: Rounded Corners 152">
                  <a:extLst>
                    <a:ext uri="{FF2B5EF4-FFF2-40B4-BE49-F238E27FC236}">
                      <a16:creationId xmlns:a16="http://schemas.microsoft.com/office/drawing/2014/main" id="{0379BCD8-D88E-4535-AD51-72A60C1BE761}"/>
                    </a:ext>
                  </a:extLst>
                </p:cNvPr>
                <p:cNvSpPr/>
                <p:nvPr/>
              </p:nvSpPr>
              <p:spPr>
                <a:xfrm>
                  <a:off x="7983166" y="3885615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16" name="Group 117">
                <a:extLst>
                  <a:ext uri="{FF2B5EF4-FFF2-40B4-BE49-F238E27FC236}">
                    <a16:creationId xmlns:a16="http://schemas.microsoft.com/office/drawing/2014/main" id="{6BC33FEB-48A4-40F2-839C-363EFE8C5EDC}"/>
                  </a:ext>
                </a:extLst>
              </p:cNvPr>
              <p:cNvGrpSpPr/>
              <p:nvPr/>
            </p:nvGrpSpPr>
            <p:grpSpPr>
              <a:xfrm>
                <a:off x="2898745" y="5271362"/>
                <a:ext cx="302363" cy="682663"/>
                <a:chOff x="7384246" y="2899703"/>
                <a:chExt cx="626352" cy="1351672"/>
              </a:xfrm>
              <a:solidFill>
                <a:schemeClr val="accent4">
                  <a:lumMod val="60000"/>
                  <a:lumOff val="40000"/>
                </a:schemeClr>
              </a:solidFill>
            </p:grpSpPr>
            <p:sp>
              <p:nvSpPr>
                <p:cNvPr id="30" name="Rectangle: Rounded Corners 131">
                  <a:extLst>
                    <a:ext uri="{FF2B5EF4-FFF2-40B4-BE49-F238E27FC236}">
                      <a16:creationId xmlns:a16="http://schemas.microsoft.com/office/drawing/2014/main" id="{A0C65CFD-01A9-416E-B51A-CD9DA32E13DA}"/>
                    </a:ext>
                  </a:extLst>
                </p:cNvPr>
                <p:cNvSpPr/>
                <p:nvPr/>
              </p:nvSpPr>
              <p:spPr>
                <a:xfrm>
                  <a:off x="7400629" y="2939722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1" name="Rectangle: Rounded Corners 132">
                  <a:extLst>
                    <a:ext uri="{FF2B5EF4-FFF2-40B4-BE49-F238E27FC236}">
                      <a16:creationId xmlns:a16="http://schemas.microsoft.com/office/drawing/2014/main" id="{C3B26447-C5CC-428A-9266-2ED6D4005CDE}"/>
                    </a:ext>
                  </a:extLst>
                </p:cNvPr>
                <p:cNvSpPr/>
                <p:nvPr/>
              </p:nvSpPr>
              <p:spPr>
                <a:xfrm>
                  <a:off x="7479712" y="3208020"/>
                  <a:ext cx="27432" cy="6400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2" name="Rectangle: Rounded Corners 133">
                  <a:extLst>
                    <a:ext uri="{FF2B5EF4-FFF2-40B4-BE49-F238E27FC236}">
                      <a16:creationId xmlns:a16="http://schemas.microsoft.com/office/drawing/2014/main" id="{FA044C90-F646-4DD5-9C4A-5E051A3D481D}"/>
                    </a:ext>
                  </a:extLst>
                </p:cNvPr>
                <p:cNvSpPr/>
                <p:nvPr/>
              </p:nvSpPr>
              <p:spPr>
                <a:xfrm>
                  <a:off x="7589172" y="3070274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3" name="Rectangle: Rounded Corners 134">
                  <a:extLst>
                    <a:ext uri="{FF2B5EF4-FFF2-40B4-BE49-F238E27FC236}">
                      <a16:creationId xmlns:a16="http://schemas.microsoft.com/office/drawing/2014/main" id="{2907F323-1109-45E6-A1D3-56C4A3762A04}"/>
                    </a:ext>
                  </a:extLst>
                </p:cNvPr>
                <p:cNvSpPr/>
                <p:nvPr/>
              </p:nvSpPr>
              <p:spPr>
                <a:xfrm>
                  <a:off x="7771871" y="3360420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4" name="Rectangle: Rounded Corners 135">
                  <a:extLst>
                    <a:ext uri="{FF2B5EF4-FFF2-40B4-BE49-F238E27FC236}">
                      <a16:creationId xmlns:a16="http://schemas.microsoft.com/office/drawing/2014/main" id="{D072E048-8879-4AAC-BABE-6968FBE5A9AA}"/>
                    </a:ext>
                  </a:extLst>
                </p:cNvPr>
                <p:cNvSpPr/>
                <p:nvPr/>
              </p:nvSpPr>
              <p:spPr>
                <a:xfrm>
                  <a:off x="7902462" y="3208020"/>
                  <a:ext cx="27432" cy="6400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5" name="Rectangle: Rounded Corners 136">
                  <a:extLst>
                    <a:ext uri="{FF2B5EF4-FFF2-40B4-BE49-F238E27FC236}">
                      <a16:creationId xmlns:a16="http://schemas.microsoft.com/office/drawing/2014/main" id="{FA61D0CB-3E1A-44E1-80C0-9D63D500C5F7}"/>
                    </a:ext>
                  </a:extLst>
                </p:cNvPr>
                <p:cNvSpPr/>
                <p:nvPr/>
              </p:nvSpPr>
              <p:spPr>
                <a:xfrm>
                  <a:off x="7830766" y="3733215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6" name="Rectangle: Rounded Corners 137">
                  <a:extLst>
                    <a:ext uri="{FF2B5EF4-FFF2-40B4-BE49-F238E27FC236}">
                      <a16:creationId xmlns:a16="http://schemas.microsoft.com/office/drawing/2014/main" id="{856C790F-3F10-41E4-B402-8DFC495878E3}"/>
                    </a:ext>
                  </a:extLst>
                </p:cNvPr>
                <p:cNvSpPr/>
                <p:nvPr/>
              </p:nvSpPr>
              <p:spPr>
                <a:xfrm>
                  <a:off x="7673413" y="3573780"/>
                  <a:ext cx="27432" cy="6400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7" name="Rectangle: Rounded Corners 138">
                  <a:extLst>
                    <a:ext uri="{FF2B5EF4-FFF2-40B4-BE49-F238E27FC236}">
                      <a16:creationId xmlns:a16="http://schemas.microsoft.com/office/drawing/2014/main" id="{2A389139-6A49-4A12-ADE3-9F84E9EDE01F}"/>
                    </a:ext>
                  </a:extLst>
                </p:cNvPr>
                <p:cNvSpPr/>
                <p:nvPr/>
              </p:nvSpPr>
              <p:spPr>
                <a:xfrm>
                  <a:off x="7548206" y="3756660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8" name="Rectangle: Rounded Corners 139">
                  <a:extLst>
                    <a:ext uri="{FF2B5EF4-FFF2-40B4-BE49-F238E27FC236}">
                      <a16:creationId xmlns:a16="http://schemas.microsoft.com/office/drawing/2014/main" id="{3BACCDBA-DB4D-40E8-A9BB-E1C59E171BB5}"/>
                    </a:ext>
                  </a:extLst>
                </p:cNvPr>
                <p:cNvSpPr/>
                <p:nvPr/>
              </p:nvSpPr>
              <p:spPr>
                <a:xfrm>
                  <a:off x="7384246" y="3865978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9" name="Rectangle: Rounded Corners 140">
                  <a:extLst>
                    <a:ext uri="{FF2B5EF4-FFF2-40B4-BE49-F238E27FC236}">
                      <a16:creationId xmlns:a16="http://schemas.microsoft.com/office/drawing/2014/main" id="{CC1A3D16-B773-4C04-ABFA-58D330BABDCD}"/>
                    </a:ext>
                  </a:extLst>
                </p:cNvPr>
                <p:cNvSpPr/>
                <p:nvPr/>
              </p:nvSpPr>
              <p:spPr>
                <a:xfrm>
                  <a:off x="7830765" y="2899703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0" name="Rectangle: Rounded Corners 141">
                  <a:extLst>
                    <a:ext uri="{FF2B5EF4-FFF2-40B4-BE49-F238E27FC236}">
                      <a16:creationId xmlns:a16="http://schemas.microsoft.com/office/drawing/2014/main" id="{2DF49655-8F2F-4EF6-861A-72C684B00074}"/>
                    </a:ext>
                  </a:extLst>
                </p:cNvPr>
                <p:cNvSpPr/>
                <p:nvPr/>
              </p:nvSpPr>
              <p:spPr>
                <a:xfrm>
                  <a:off x="7983166" y="3885615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17" name="Group 118">
                <a:extLst>
                  <a:ext uri="{FF2B5EF4-FFF2-40B4-BE49-F238E27FC236}">
                    <a16:creationId xmlns:a16="http://schemas.microsoft.com/office/drawing/2014/main" id="{4B686A79-1873-4E24-B755-675068BAE268}"/>
                  </a:ext>
                </a:extLst>
              </p:cNvPr>
              <p:cNvGrpSpPr/>
              <p:nvPr/>
            </p:nvGrpSpPr>
            <p:grpSpPr>
              <a:xfrm>
                <a:off x="3366783" y="5271362"/>
                <a:ext cx="302363" cy="682663"/>
                <a:chOff x="7384246" y="2899703"/>
                <a:chExt cx="626352" cy="1351672"/>
              </a:xfrm>
              <a:solidFill>
                <a:schemeClr val="accent4">
                  <a:lumMod val="60000"/>
                  <a:lumOff val="40000"/>
                </a:schemeClr>
              </a:solidFill>
            </p:grpSpPr>
            <p:sp>
              <p:nvSpPr>
                <p:cNvPr id="19" name="Rectangle: Rounded Corners 120">
                  <a:extLst>
                    <a:ext uri="{FF2B5EF4-FFF2-40B4-BE49-F238E27FC236}">
                      <a16:creationId xmlns:a16="http://schemas.microsoft.com/office/drawing/2014/main" id="{DE4C3F51-7BE2-4980-B6D2-0091FA3C52CA}"/>
                    </a:ext>
                  </a:extLst>
                </p:cNvPr>
                <p:cNvSpPr/>
                <p:nvPr/>
              </p:nvSpPr>
              <p:spPr>
                <a:xfrm>
                  <a:off x="7400629" y="2939722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0" name="Rectangle: Rounded Corners 121">
                  <a:extLst>
                    <a:ext uri="{FF2B5EF4-FFF2-40B4-BE49-F238E27FC236}">
                      <a16:creationId xmlns:a16="http://schemas.microsoft.com/office/drawing/2014/main" id="{779DC8C7-6F1A-45F3-AE82-4AE75B902B97}"/>
                    </a:ext>
                  </a:extLst>
                </p:cNvPr>
                <p:cNvSpPr/>
                <p:nvPr/>
              </p:nvSpPr>
              <p:spPr>
                <a:xfrm>
                  <a:off x="7479712" y="3208020"/>
                  <a:ext cx="27432" cy="6400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1" name="Rectangle: Rounded Corners 122">
                  <a:extLst>
                    <a:ext uri="{FF2B5EF4-FFF2-40B4-BE49-F238E27FC236}">
                      <a16:creationId xmlns:a16="http://schemas.microsoft.com/office/drawing/2014/main" id="{C8E52BCE-D7DB-49DA-8916-B5F6F4E6754C}"/>
                    </a:ext>
                  </a:extLst>
                </p:cNvPr>
                <p:cNvSpPr/>
                <p:nvPr/>
              </p:nvSpPr>
              <p:spPr>
                <a:xfrm>
                  <a:off x="7589172" y="3070274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2" name="Rectangle: Rounded Corners 123">
                  <a:extLst>
                    <a:ext uri="{FF2B5EF4-FFF2-40B4-BE49-F238E27FC236}">
                      <a16:creationId xmlns:a16="http://schemas.microsoft.com/office/drawing/2014/main" id="{B4D1F71B-CB3D-4C5E-A844-3AB2C2E5903A}"/>
                    </a:ext>
                  </a:extLst>
                </p:cNvPr>
                <p:cNvSpPr/>
                <p:nvPr/>
              </p:nvSpPr>
              <p:spPr>
                <a:xfrm>
                  <a:off x="7771871" y="3360420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3" name="Rectangle: Rounded Corners 124">
                  <a:extLst>
                    <a:ext uri="{FF2B5EF4-FFF2-40B4-BE49-F238E27FC236}">
                      <a16:creationId xmlns:a16="http://schemas.microsoft.com/office/drawing/2014/main" id="{4323745B-09E7-4A0D-B73E-CD37480E2D17}"/>
                    </a:ext>
                  </a:extLst>
                </p:cNvPr>
                <p:cNvSpPr/>
                <p:nvPr/>
              </p:nvSpPr>
              <p:spPr>
                <a:xfrm>
                  <a:off x="7902462" y="3208020"/>
                  <a:ext cx="27432" cy="6400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4" name="Rectangle: Rounded Corners 125">
                  <a:extLst>
                    <a:ext uri="{FF2B5EF4-FFF2-40B4-BE49-F238E27FC236}">
                      <a16:creationId xmlns:a16="http://schemas.microsoft.com/office/drawing/2014/main" id="{AFF3A60A-2E6D-42A2-A6EC-1A38EFFE0EFC}"/>
                    </a:ext>
                  </a:extLst>
                </p:cNvPr>
                <p:cNvSpPr/>
                <p:nvPr/>
              </p:nvSpPr>
              <p:spPr>
                <a:xfrm>
                  <a:off x="7830766" y="3733215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5" name="Rectangle: Rounded Corners 126">
                  <a:extLst>
                    <a:ext uri="{FF2B5EF4-FFF2-40B4-BE49-F238E27FC236}">
                      <a16:creationId xmlns:a16="http://schemas.microsoft.com/office/drawing/2014/main" id="{EDF9B2E7-08A3-4409-B2F0-622DC3C83CD7}"/>
                    </a:ext>
                  </a:extLst>
                </p:cNvPr>
                <p:cNvSpPr/>
                <p:nvPr/>
              </p:nvSpPr>
              <p:spPr>
                <a:xfrm>
                  <a:off x="7673413" y="3573780"/>
                  <a:ext cx="27432" cy="64008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6" name="Rectangle: Rounded Corners 127">
                  <a:extLst>
                    <a:ext uri="{FF2B5EF4-FFF2-40B4-BE49-F238E27FC236}">
                      <a16:creationId xmlns:a16="http://schemas.microsoft.com/office/drawing/2014/main" id="{7CAA399F-C90B-4776-8C0C-AEBC2BE49318}"/>
                    </a:ext>
                  </a:extLst>
                </p:cNvPr>
                <p:cNvSpPr/>
                <p:nvPr/>
              </p:nvSpPr>
              <p:spPr>
                <a:xfrm>
                  <a:off x="7548206" y="3756660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7" name="Rectangle: Rounded Corners 128">
                  <a:extLst>
                    <a:ext uri="{FF2B5EF4-FFF2-40B4-BE49-F238E27FC236}">
                      <a16:creationId xmlns:a16="http://schemas.microsoft.com/office/drawing/2014/main" id="{35CA7C9C-BDB0-4876-BC08-E3DAA2FEBEE2}"/>
                    </a:ext>
                  </a:extLst>
                </p:cNvPr>
                <p:cNvSpPr/>
                <p:nvPr/>
              </p:nvSpPr>
              <p:spPr>
                <a:xfrm>
                  <a:off x="7384246" y="3865978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8" name="Rectangle: Rounded Corners 129">
                  <a:extLst>
                    <a:ext uri="{FF2B5EF4-FFF2-40B4-BE49-F238E27FC236}">
                      <a16:creationId xmlns:a16="http://schemas.microsoft.com/office/drawing/2014/main" id="{CC34331B-C5F5-44DE-8E01-71811ACD9090}"/>
                    </a:ext>
                  </a:extLst>
                </p:cNvPr>
                <p:cNvSpPr/>
                <p:nvPr/>
              </p:nvSpPr>
              <p:spPr>
                <a:xfrm>
                  <a:off x="7830765" y="2899703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9" name="Rectangle: Rounded Corners 130">
                  <a:extLst>
                    <a:ext uri="{FF2B5EF4-FFF2-40B4-BE49-F238E27FC236}">
                      <a16:creationId xmlns:a16="http://schemas.microsoft.com/office/drawing/2014/main" id="{35296E06-3285-458B-9F63-90BB476E0612}"/>
                    </a:ext>
                  </a:extLst>
                </p:cNvPr>
                <p:cNvSpPr/>
                <p:nvPr/>
              </p:nvSpPr>
              <p:spPr>
                <a:xfrm>
                  <a:off x="7983166" y="3885615"/>
                  <a:ext cx="27432" cy="36576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pic>
            <p:nvPicPr>
              <p:cNvPr id="18" name="Graphic 119">
                <a:extLst>
                  <a:ext uri="{FF2B5EF4-FFF2-40B4-BE49-F238E27FC236}">
                    <a16:creationId xmlns:a16="http://schemas.microsoft.com/office/drawing/2014/main" id="{B6D3D3F1-BC6B-4CFF-AAF9-0A0473F4FC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843781" y="5671824"/>
                <a:ext cx="1940381" cy="30864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984EB4CE-7500-4135-A5C3-F67F66912A7D}"/>
              </a:ext>
            </a:extLst>
          </p:cNvPr>
          <p:cNvSpPr/>
          <p:nvPr userDrawn="1"/>
        </p:nvSpPr>
        <p:spPr>
          <a:xfrm>
            <a:off x="926183" y="4888869"/>
            <a:ext cx="7522590" cy="120302"/>
          </a:xfrm>
          <a:prstGeom prst="rect">
            <a:avLst/>
          </a:prstGeom>
          <a:pattFill prst="ltUpDiag">
            <a:fgClr>
              <a:srgbClr val="0070C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pic>
        <p:nvPicPr>
          <p:cNvPr id="4" name="Εικόνα 3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C3E2998D-94D0-4A12-9920-37A28220DA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517" r="40002" b="21246"/>
          <a:stretch/>
        </p:blipFill>
        <p:spPr>
          <a:xfrm>
            <a:off x="856671" y="4506086"/>
            <a:ext cx="637730" cy="46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3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EBEB72B4-3F30-4182-9347-2520CA79B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5CCB9E0-067D-4AC5-A3E8-425C3635C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77EFF46-A577-468F-8445-22C693A81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6052F-4DE2-4D0C-95CF-252F1AC74DC4}" type="datetime1">
              <a:rPr lang="el-GR" smtClean="0"/>
              <a:t>10/11/2021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9B513DD-6FAA-4C1F-B2AB-E53926007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84909BC-EA2F-43A3-9E25-F221B81DC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49173-017E-4A26-BF4D-FB1E38765BF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394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8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7" r:id="rId10"/>
    <p:sldLayoutId id="214748368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89583B9C-1F29-4045-85E3-80EB86CCFE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4" y="4410254"/>
            <a:ext cx="638703" cy="68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72512B6-B2F5-4136-B15E-E0EF0DE699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13" y="4382545"/>
            <a:ext cx="638703" cy="68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://www.itep.gr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2442FD-E3C3-4F4F-8410-7942E99910BC}"/>
              </a:ext>
            </a:extLst>
          </p:cNvPr>
          <p:cNvSpPr/>
          <p:nvPr/>
        </p:nvSpPr>
        <p:spPr>
          <a:xfrm>
            <a:off x="193287" y="2114951"/>
            <a:ext cx="7023887" cy="1093558"/>
          </a:xfrm>
          <a:prstGeom prst="rect">
            <a:avLst/>
          </a:prstGeom>
          <a:solidFill>
            <a:schemeClr val="accent1">
              <a:lumMod val="5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2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660" y="0"/>
            <a:ext cx="1577340" cy="5143500"/>
          </a:xfrm>
          <a:prstGeom prst="rect">
            <a:avLst/>
          </a:prstGeom>
          <a:solidFill>
            <a:srgbClr val="334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Oval 2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6550" y="1769185"/>
            <a:ext cx="1605129" cy="1605129"/>
          </a:xfrm>
          <a:prstGeom prst="ellipse">
            <a:avLst/>
          </a:prstGeom>
          <a:solidFill>
            <a:srgbClr val="FFFFFF"/>
          </a:solidFill>
          <a:ln w="22225">
            <a:solidFill>
              <a:srgbClr val="D286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5 - Εικόνα" descr="XEE_NEW_logo.jpg">
            <a:extLst>
              <a:ext uri="{FF2B5EF4-FFF2-40B4-BE49-F238E27FC236}">
                <a16:creationId xmlns:a16="http://schemas.microsoft.com/office/drawing/2014/main" id="{4572A37C-05C8-4E7F-84BC-C05FE992AED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221" y="3878623"/>
            <a:ext cx="1164579" cy="11645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BF5A384-0141-4936-A786-77289E6E1815}"/>
              </a:ext>
            </a:extLst>
          </p:cNvPr>
          <p:cNvSpPr txBox="1"/>
          <p:nvPr/>
        </p:nvSpPr>
        <p:spPr>
          <a:xfrm>
            <a:off x="7489203" y="4740405"/>
            <a:ext cx="173225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1350" i="1" kern="120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10 </a:t>
            </a:r>
            <a:r>
              <a:rPr lang="el-GR" sz="1350" i="1" kern="120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Νοεμβρίου</a:t>
            </a:r>
            <a:r>
              <a:rPr lang="en-US" sz="1350" i="1" kern="120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2021</a:t>
            </a:r>
            <a:endParaRPr lang="el-GR" sz="1350" i="1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12CB0B3C-8EAA-4C9E-9F42-9558E33556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8074" y="2024971"/>
            <a:ext cx="875688" cy="1093558"/>
          </a:xfrm>
          <a:prstGeom prst="rect">
            <a:avLst/>
          </a:prstGeom>
        </p:spPr>
      </p:pic>
      <p:sp>
        <p:nvSpPr>
          <p:cNvPr id="15" name="Τίτλος 1">
            <a:extLst>
              <a:ext uri="{FF2B5EF4-FFF2-40B4-BE49-F238E27FC236}">
                <a16:creationId xmlns:a16="http://schemas.microsoft.com/office/drawing/2014/main" id="{B88FEFAD-F9E2-4182-83DD-E346D9DC41FA}"/>
              </a:ext>
            </a:extLst>
          </p:cNvPr>
          <p:cNvSpPr txBox="1">
            <a:spLocks/>
          </p:cNvSpPr>
          <p:nvPr/>
        </p:nvSpPr>
        <p:spPr>
          <a:xfrm>
            <a:off x="254624" y="2248087"/>
            <a:ext cx="6530784" cy="75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lita One"/>
              <a:buNone/>
              <a:defRPr sz="2700" b="0" i="0" u="none" strike="noStrike" cap="none">
                <a:solidFill>
                  <a:schemeClr val="accent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lita One"/>
              <a:buNone/>
              <a:defRPr sz="2800" b="0" i="0" u="none" strike="noStrike" cap="none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lita One"/>
              <a:buNone/>
              <a:defRPr sz="2800" b="0" i="0" u="none" strike="noStrike" cap="none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lita One"/>
              <a:buNone/>
              <a:defRPr sz="2800" b="0" i="0" u="none" strike="noStrike" cap="none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lita One"/>
              <a:buNone/>
              <a:defRPr sz="2800" b="0" i="0" u="none" strike="noStrike" cap="none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lita One"/>
              <a:buNone/>
              <a:defRPr sz="2800" b="0" i="0" u="none" strike="noStrike" cap="none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lita One"/>
              <a:buNone/>
              <a:defRPr sz="2800" b="0" i="0" u="none" strike="noStrike" cap="none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lita One"/>
              <a:buNone/>
              <a:defRPr sz="2800" b="0" i="0" u="none" strike="noStrike" cap="none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lita One"/>
              <a:buNone/>
              <a:defRPr sz="2800" b="0" i="0" u="none" strike="noStrike" cap="none">
                <a:solidFill>
                  <a:schemeClr val="dk2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pPr algn="l">
              <a:buClr>
                <a:srgbClr val="263238"/>
              </a:buClr>
            </a:pPr>
            <a:r>
              <a:rPr lang="el-GR" sz="3300" dirty="0">
                <a:solidFill>
                  <a:schemeClr val="bg1"/>
                </a:solidFill>
                <a:latin typeface="+mj-lt"/>
              </a:rPr>
              <a:t>Αποτελέσματα της Έρευνας Πάνελ</a:t>
            </a:r>
            <a:endParaRPr lang="en-US" sz="330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9A2299-F558-4D99-9094-33D47BA9A5F3}"/>
              </a:ext>
            </a:extLst>
          </p:cNvPr>
          <p:cNvSpPr txBox="1"/>
          <p:nvPr/>
        </p:nvSpPr>
        <p:spPr>
          <a:xfrm>
            <a:off x="2277304" y="4792278"/>
            <a:ext cx="3916494" cy="248209"/>
          </a:xfrm>
          <a:prstGeom prst="rect">
            <a:avLst/>
          </a:prstGeom>
          <a:solidFill>
            <a:schemeClr val="bg1">
              <a:alpha val="45000"/>
            </a:schemeClr>
          </a:solidFill>
        </p:spPr>
        <p:txBody>
          <a:bodyPr wrap="square" rtlCol="0">
            <a:spAutoFit/>
          </a:bodyPr>
          <a:lstStyle>
            <a:defPPr>
              <a:defRPr lang="el-G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sz="1013" i="1">
                <a:solidFill>
                  <a:srgbClr val="002060"/>
                </a:solidFill>
              </a:rPr>
              <a:t>Ινστιτούτο Τουριστικών Ερευνών και Προβλέψεων</a:t>
            </a:r>
            <a:r>
              <a:rPr lang="en-US" sz="1013" i="1">
                <a:solidFill>
                  <a:srgbClr val="002060"/>
                </a:solidFill>
              </a:rPr>
              <a:t> </a:t>
            </a:r>
            <a:r>
              <a:rPr lang="en-US" sz="1013" i="1">
                <a:solidFill>
                  <a:srgbClr val="002060"/>
                </a:solidFill>
                <a:hlinkClick r:id="rId4"/>
              </a:rPr>
              <a:t>www.itep.gr</a:t>
            </a:r>
            <a:endParaRPr lang="en-US" sz="1013" i="1">
              <a:solidFill>
                <a:srgbClr val="002060"/>
              </a:solidFill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2BCE1778-3FED-48FE-A3B7-847E2C4CE9B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870" y="239455"/>
            <a:ext cx="1544252" cy="13512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0DB54B-772D-436F-A8AA-7BDB5ED8136A}"/>
              </a:ext>
            </a:extLst>
          </p:cNvPr>
          <p:cNvSpPr txBox="1"/>
          <p:nvPr/>
        </p:nvSpPr>
        <p:spPr>
          <a:xfrm>
            <a:off x="1367884" y="3218024"/>
            <a:ext cx="5849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i="1" dirty="0">
                <a:solidFill>
                  <a:srgbClr val="455A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Εβδομαδιαία Εξέλιξη Τιμής και Πληρότητας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B10FEA-AAED-4F6E-BC14-3DB4129BF590}"/>
              </a:ext>
            </a:extLst>
          </p:cNvPr>
          <p:cNvSpPr txBox="1"/>
          <p:nvPr/>
        </p:nvSpPr>
        <p:spPr>
          <a:xfrm>
            <a:off x="3042404" y="3670591"/>
            <a:ext cx="4264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rgbClr val="455A64"/>
                </a:solidFill>
                <a:latin typeface="+mn-lt"/>
              </a:rPr>
              <a:t>Περιόδου Ιουνίου-Οκτωβρίου 2021</a:t>
            </a:r>
          </a:p>
        </p:txBody>
      </p:sp>
    </p:spTree>
    <p:extLst>
      <p:ext uri="{BB962C8B-B14F-4D97-AF65-F5344CB8AC3E}">
        <p14:creationId xmlns:p14="http://schemas.microsoft.com/office/powerpoint/2010/main" val="53376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DBC878C3-40C4-4CF7-82FD-A1ED9AEE5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pPr/>
              <a:t>2</a:t>
            </a:fld>
            <a:endParaRPr lang="el-GR" b="1"/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EAD86AA3-02B4-401D-A6E7-69BBA085F893}"/>
              </a:ext>
            </a:extLst>
          </p:cNvPr>
          <p:cNvSpPr txBox="1">
            <a:spLocks/>
          </p:cNvSpPr>
          <p:nvPr/>
        </p:nvSpPr>
        <p:spPr>
          <a:xfrm>
            <a:off x="1126052" y="239553"/>
            <a:ext cx="7832644" cy="6596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Tx/>
              <a:buFontTx/>
            </a:pPr>
            <a:r>
              <a:rPr lang="el-GR" sz="2800" dirty="0">
                <a:solidFill>
                  <a:schemeClr val="bg1"/>
                </a:solidFill>
              </a:rPr>
              <a:t>Ταυτότητα Έρευνας</a:t>
            </a:r>
            <a:endParaRPr lang="el-GR" sz="2800" i="1" dirty="0">
              <a:solidFill>
                <a:schemeClr val="bg1"/>
              </a:solidFill>
            </a:endParaRPr>
          </a:p>
        </p:txBody>
      </p:sp>
      <p:graphicFrame>
        <p:nvGraphicFramePr>
          <p:cNvPr id="5" name="Πίνακας 5">
            <a:extLst>
              <a:ext uri="{FF2B5EF4-FFF2-40B4-BE49-F238E27FC236}">
                <a16:creationId xmlns:a16="http://schemas.microsoft.com/office/drawing/2014/main" id="{3AA68903-7587-47C5-9F03-AEC094E304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351579"/>
              </p:ext>
            </p:extLst>
          </p:nvPr>
        </p:nvGraphicFramePr>
        <p:xfrm>
          <a:off x="823653" y="1073150"/>
          <a:ext cx="7844790" cy="37713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9647">
                  <a:extLst>
                    <a:ext uri="{9D8B030D-6E8A-4147-A177-3AD203B41FA5}">
                      <a16:colId xmlns:a16="http://schemas.microsoft.com/office/drawing/2014/main" val="2307219048"/>
                    </a:ext>
                  </a:extLst>
                </a:gridCol>
                <a:gridCol w="5125143">
                  <a:extLst>
                    <a:ext uri="{9D8B030D-6E8A-4147-A177-3AD203B41FA5}">
                      <a16:colId xmlns:a16="http://schemas.microsoft.com/office/drawing/2014/main" val="82320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ΤΙΤΛΟΣ </a:t>
                      </a:r>
                      <a:r>
                        <a:rPr lang="el-GR" sz="1400" dirty="0"/>
                        <a:t>ΕΡΕΥΝΑΣ</a:t>
                      </a:r>
                      <a:endParaRPr lang="el-GR" dirty="0"/>
                    </a:p>
                  </a:txBody>
                  <a:tcPr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Εβδομαδιαία Έρευνα Πάνελ 2021</a:t>
                      </a:r>
                    </a:p>
                  </a:txBody>
                  <a:tcPr>
                    <a:solidFill>
                      <a:srgbClr val="6380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169303"/>
                  </a:ext>
                </a:extLst>
              </a:tr>
              <a:tr h="261575"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ΦΟΡΕΑΣ ΑΝΑΘΕΣΗΣ</a:t>
                      </a:r>
                      <a:endParaRPr lang="el-GR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Ξενοδοχειακό Επιμελητήριο Ελλάδος (ΞΕΕ)</a:t>
                      </a:r>
                      <a:endParaRPr lang="el-GR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A4B7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130111"/>
                  </a:ext>
                </a:extLst>
              </a:tr>
              <a:tr h="261575"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ΦΟΡΕΑΣ ΥΛΟΠΟΙΗΣΗΣ</a:t>
                      </a:r>
                      <a:endParaRPr lang="el-GR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Ινστιτούτο Τουριστικών Ερευνών και Προβλέψεων (ΙΤΕΠ)</a:t>
                      </a:r>
                      <a:endParaRPr lang="el-GR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24097907"/>
                  </a:ext>
                </a:extLst>
              </a:tr>
              <a:tr h="261575"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ΠΕΡΙΟΔΟΣ ΑΝΑΦΟΡΑΣ</a:t>
                      </a:r>
                      <a:endParaRPr lang="el-GR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400" baseline="0" dirty="0">
                          <a:effectLst/>
                        </a:rPr>
                        <a:t>06-10/2021</a:t>
                      </a:r>
                      <a:endParaRPr lang="el-GR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A4B7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949422"/>
                  </a:ext>
                </a:extLst>
              </a:tr>
              <a:tr h="261575"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ΠΕΡΙΟΔΟΣ ΔΙΕΞΑΓΩΓΗΣ</a:t>
                      </a:r>
                      <a:endParaRPr lang="el-GR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14 Ιουλίου – 31 Οκτωβρίου 2021 / ανά βδομάδα</a:t>
                      </a:r>
                      <a:endParaRPr lang="el-GR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762213130"/>
                  </a:ext>
                </a:extLst>
              </a:tr>
              <a:tr h="261575"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ΗΜΕΡΟΜΗΝΙΑ ΠΑΡΑΔΟΣΗΣ</a:t>
                      </a:r>
                      <a:endParaRPr lang="el-GR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400" baseline="0" dirty="0">
                          <a:effectLst/>
                        </a:rPr>
                        <a:t>1 Νοεμβρίου 2021</a:t>
                      </a:r>
                      <a:endParaRPr lang="el-GR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A4B7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53718"/>
                  </a:ext>
                </a:extLst>
              </a:tr>
              <a:tr h="261575"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ΠΛΗΘΥΣΜΟΣ</a:t>
                      </a:r>
                      <a:endParaRPr lang="el-GR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Σύνολο Ξενοδοχειακών Μονάδων Ελλάδος</a:t>
                      </a:r>
                      <a:endParaRPr lang="el-GR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3534492015"/>
                  </a:ext>
                </a:extLst>
              </a:tr>
              <a:tr h="261575"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ΣΤΑΤΙΣΤΙΚΗ ΜΟΝΑΔΑ</a:t>
                      </a:r>
                      <a:endParaRPr lang="el-GR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Ξενοδοχειακή Μονάδα</a:t>
                      </a:r>
                      <a:endParaRPr lang="el-GR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A4B7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672743"/>
                  </a:ext>
                </a:extLst>
              </a:tr>
              <a:tr h="261575"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ΜΗΤΡΩΟ</a:t>
                      </a:r>
                      <a:endParaRPr lang="el-GR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Το Μητρώο του ΞΕΕ</a:t>
                      </a:r>
                      <a:endParaRPr lang="el-GR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394724"/>
                  </a:ext>
                </a:extLst>
              </a:tr>
              <a:tr h="261575"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ΤΑΞΙΝΟΜΗΣΕΙΣ</a:t>
                      </a:r>
                      <a:endParaRPr lang="el-GR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NACE</a:t>
                      </a:r>
                      <a:r>
                        <a:rPr lang="el-GR" sz="1400" dirty="0">
                          <a:effectLst/>
                        </a:rPr>
                        <a:t>, Κατηγορίες Ξενοδοχείων</a:t>
                      </a:r>
                      <a:endParaRPr lang="el-GR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A4B7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058330"/>
                  </a:ext>
                </a:extLst>
              </a:tr>
              <a:tr h="261575"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ΜΕΘΟΔΟΣ ΔΕΙΓΜΑΤΟΛΗΨΙΑΣ</a:t>
                      </a:r>
                      <a:endParaRPr lang="el-GR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Πάνελ</a:t>
                      </a:r>
                      <a:endParaRPr lang="el-GR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074657"/>
                  </a:ext>
                </a:extLst>
              </a:tr>
              <a:tr h="261575"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ΣΤΑΘΜΙΣΗ</a:t>
                      </a:r>
                      <a:endParaRPr lang="el-GR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Τριπλή (Κατηγορία, Περιφέρεια, Μέγεθος)</a:t>
                      </a:r>
                      <a:endParaRPr lang="el-GR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A4B7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921875"/>
                  </a:ext>
                </a:extLst>
              </a:tr>
              <a:tr h="261575"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ΜΕΓΕΘΟΣ ΔΕΙΓΜ./ΠΛΗΘΥΣΜΟΥ</a:t>
                      </a:r>
                      <a:endParaRPr lang="el-GR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chemeClr val="tx1"/>
                          </a:solidFill>
                          <a:effectLst/>
                        </a:rPr>
                        <a:t>Μέγεθος πάνελ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=</a:t>
                      </a:r>
                      <a:r>
                        <a:rPr lang="el-GR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l-GR" sz="1400" b="0" dirty="0">
                          <a:solidFill>
                            <a:schemeClr val="tx1"/>
                          </a:solidFill>
                          <a:effectLst/>
                        </a:rPr>
                        <a:t>450 </a:t>
                      </a:r>
                      <a:r>
                        <a:rPr lang="en-US" sz="1400" dirty="0">
                          <a:effectLst/>
                        </a:rPr>
                        <a:t>/ N</a:t>
                      </a:r>
                      <a:r>
                        <a:rPr lang="el-GR" sz="1400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=</a:t>
                      </a:r>
                      <a:r>
                        <a:rPr lang="el-GR" sz="1400" dirty="0">
                          <a:effectLst/>
                        </a:rPr>
                        <a:t> </a:t>
                      </a:r>
                      <a:r>
                        <a:rPr lang="el-GR" sz="1400" dirty="0">
                          <a:solidFill>
                            <a:schemeClr val="tx1"/>
                          </a:solidFill>
                          <a:effectLst/>
                        </a:rPr>
                        <a:t>10.050</a:t>
                      </a:r>
                      <a:endParaRPr lang="el-G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004213"/>
                  </a:ext>
                </a:extLst>
              </a:tr>
              <a:tr h="261575"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ΜΕΘΟΔΟΣ ΣΥΛΛΟΓΗΣ</a:t>
                      </a:r>
                    </a:p>
                  </a:txBody>
                  <a:tcPr marT="0" marB="0" anchor="ctr">
                    <a:solidFill>
                      <a:srgbClr val="63808F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86360" indent="-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CAWI</a:t>
                      </a:r>
                      <a:endParaRPr lang="el-GR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rgbClr val="A4B7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870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8956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57C4F413-160E-44C6-8719-5116896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pPr/>
              <a:t>3</a:t>
            </a:fld>
            <a:endParaRPr lang="el-GR" b="1"/>
          </a:p>
        </p:txBody>
      </p:sp>
      <p:sp>
        <p:nvSpPr>
          <p:cNvPr id="40" name="Τίτλος 1">
            <a:extLst>
              <a:ext uri="{FF2B5EF4-FFF2-40B4-BE49-F238E27FC236}">
                <a16:creationId xmlns:a16="http://schemas.microsoft.com/office/drawing/2014/main" id="{B02772B9-452A-41B0-9EAD-450A67BEED59}"/>
              </a:ext>
            </a:extLst>
          </p:cNvPr>
          <p:cNvSpPr txBox="1">
            <a:spLocks/>
          </p:cNvSpPr>
          <p:nvPr/>
        </p:nvSpPr>
        <p:spPr>
          <a:xfrm>
            <a:off x="1126052" y="102393"/>
            <a:ext cx="8017948" cy="8623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l-GR" sz="2800" dirty="0">
                <a:solidFill>
                  <a:schemeClr val="bg1"/>
                </a:solidFill>
              </a:rPr>
              <a:t>Εβδομαδιαία Εξέλιξη Ανοίγματος Ξενοδοχείου, 2021</a:t>
            </a:r>
            <a:endParaRPr lang="el-GR" sz="2800" i="1" dirty="0">
              <a:solidFill>
                <a:schemeClr val="bg1"/>
              </a:solidFill>
            </a:endParaRPr>
          </a:p>
        </p:txBody>
      </p:sp>
      <p:graphicFrame>
        <p:nvGraphicFramePr>
          <p:cNvPr id="39" name="Γράφημα 38">
            <a:extLst>
              <a:ext uri="{FF2B5EF4-FFF2-40B4-BE49-F238E27FC236}">
                <a16:creationId xmlns:a16="http://schemas.microsoft.com/office/drawing/2014/main" id="{2AB7DA1D-86C3-4683-A820-70F63CA335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3617932"/>
              </p:ext>
            </p:extLst>
          </p:nvPr>
        </p:nvGraphicFramePr>
        <p:xfrm>
          <a:off x="112632" y="1171331"/>
          <a:ext cx="8086111" cy="3732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Οβάλ 2">
            <a:extLst>
              <a:ext uri="{FF2B5EF4-FFF2-40B4-BE49-F238E27FC236}">
                <a16:creationId xmlns:a16="http://schemas.microsoft.com/office/drawing/2014/main" id="{D009E5F2-74DC-44AF-B460-6EBF6196F10C}"/>
              </a:ext>
            </a:extLst>
          </p:cNvPr>
          <p:cNvSpPr/>
          <p:nvPr/>
        </p:nvSpPr>
        <p:spPr>
          <a:xfrm>
            <a:off x="423747" y="1040780"/>
            <a:ext cx="2215376" cy="1799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AFD92ED2-3EE2-4F08-8F6E-692EB9B3C622}"/>
              </a:ext>
            </a:extLst>
          </p:cNvPr>
          <p:cNvSpPr/>
          <p:nvPr/>
        </p:nvSpPr>
        <p:spPr>
          <a:xfrm>
            <a:off x="5820937" y="964773"/>
            <a:ext cx="2743200" cy="29254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480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57C4F413-160E-44C6-8719-5116896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pPr/>
              <a:t>4</a:t>
            </a:fld>
            <a:endParaRPr lang="el-GR" b="1"/>
          </a:p>
        </p:txBody>
      </p:sp>
      <p:sp>
        <p:nvSpPr>
          <p:cNvPr id="40" name="Τίτλος 1">
            <a:extLst>
              <a:ext uri="{FF2B5EF4-FFF2-40B4-BE49-F238E27FC236}">
                <a16:creationId xmlns:a16="http://schemas.microsoft.com/office/drawing/2014/main" id="{B02772B9-452A-41B0-9EAD-450A67BEED59}"/>
              </a:ext>
            </a:extLst>
          </p:cNvPr>
          <p:cNvSpPr txBox="1">
            <a:spLocks/>
          </p:cNvSpPr>
          <p:nvPr/>
        </p:nvSpPr>
        <p:spPr>
          <a:xfrm>
            <a:off x="1222696" y="0"/>
            <a:ext cx="7921304" cy="9292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</a:pPr>
            <a:r>
              <a:rPr lang="el-GR" sz="2500" dirty="0">
                <a:solidFill>
                  <a:schemeClr val="bg1"/>
                </a:solidFill>
              </a:rPr>
              <a:t>Ποσοστό Ανοικτών Ξενοδοχείων κατά την Έναρξη της Έρευνας σε Επιλεγμένες Περιφέρειες, 2021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0FEF4E54-2BAE-4573-971A-B3648737A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640934"/>
              </p:ext>
            </p:extLst>
          </p:nvPr>
        </p:nvGraphicFramePr>
        <p:xfrm>
          <a:off x="1097280" y="1218020"/>
          <a:ext cx="7246435" cy="3109329"/>
        </p:xfrm>
        <a:graphic>
          <a:graphicData uri="http://schemas.openxmlformats.org/drawingml/2006/table">
            <a:tbl>
              <a:tblPr firstRow="1" bandRow="1"/>
              <a:tblGrid>
                <a:gridCol w="1885315">
                  <a:extLst>
                    <a:ext uri="{9D8B030D-6E8A-4147-A177-3AD203B41FA5}">
                      <a16:colId xmlns:a16="http://schemas.microsoft.com/office/drawing/2014/main" val="3602443600"/>
                    </a:ext>
                  </a:extLst>
                </a:gridCol>
                <a:gridCol w="1340280">
                  <a:extLst>
                    <a:ext uri="{9D8B030D-6E8A-4147-A177-3AD203B41FA5}">
                      <a16:colId xmlns:a16="http://schemas.microsoft.com/office/drawing/2014/main" val="3105458326"/>
                    </a:ext>
                  </a:extLst>
                </a:gridCol>
                <a:gridCol w="1340280">
                  <a:extLst>
                    <a:ext uri="{9D8B030D-6E8A-4147-A177-3AD203B41FA5}">
                      <a16:colId xmlns:a16="http://schemas.microsoft.com/office/drawing/2014/main" val="3295636906"/>
                    </a:ext>
                  </a:extLst>
                </a:gridCol>
                <a:gridCol w="1340280">
                  <a:extLst>
                    <a:ext uri="{9D8B030D-6E8A-4147-A177-3AD203B41FA5}">
                      <a16:colId xmlns:a16="http://schemas.microsoft.com/office/drawing/2014/main" val="3774842531"/>
                    </a:ext>
                  </a:extLst>
                </a:gridCol>
                <a:gridCol w="1340280">
                  <a:extLst>
                    <a:ext uri="{9D8B030D-6E8A-4147-A177-3AD203B41FA5}">
                      <a16:colId xmlns:a16="http://schemas.microsoft.com/office/drawing/2014/main" val="3362271282"/>
                    </a:ext>
                  </a:extLst>
                </a:gridCol>
              </a:tblGrid>
              <a:tr h="65591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u="none" strike="noStrike">
                          <a:effectLst/>
                        </a:rPr>
                        <a:t>Περιφέρεια</a:t>
                      </a:r>
                      <a:endParaRPr lang="el-GR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+mn-lt"/>
                        </a:rPr>
                        <a:t>14/06 – 20/06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21/06 – 27/06</a:t>
                      </a:r>
                      <a:endParaRPr lang="el-GR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+mn-lt"/>
                        </a:rPr>
                        <a:t>28/06 – 04/07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05/07 – 11/07</a:t>
                      </a:r>
                      <a:endParaRPr lang="el-GR" sz="16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002448"/>
                  </a:ext>
                </a:extLst>
              </a:tr>
              <a:tr h="408903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Αττική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84,8%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90,3%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88,8%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92,8%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058518"/>
                  </a:ext>
                </a:extLst>
              </a:tr>
              <a:tr h="408903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Μακεδονία-Θράκη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85,6%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95,9%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94,7%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832545"/>
                  </a:ext>
                </a:extLst>
              </a:tr>
              <a:tr h="408903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Κρήτη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70,1%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81,9%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90,7%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807225"/>
                  </a:ext>
                </a:extLst>
              </a:tr>
              <a:tr h="408903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Νότιο Αιγαίο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67,7%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74,4%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88,5%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94,9%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244784"/>
                  </a:ext>
                </a:extLst>
              </a:tr>
              <a:tr h="408903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Νησιά Ιονίου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74,4%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90,7%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548246"/>
                  </a:ext>
                </a:extLst>
              </a:tr>
              <a:tr h="408903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Σύνολο Επικράτειας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77,0%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583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0949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57C4F413-160E-44C6-8719-5116896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pPr/>
              <a:t>5</a:t>
            </a:fld>
            <a:endParaRPr lang="el-GR" b="1"/>
          </a:p>
        </p:txBody>
      </p:sp>
      <p:sp>
        <p:nvSpPr>
          <p:cNvPr id="40" name="Τίτλος 1">
            <a:extLst>
              <a:ext uri="{FF2B5EF4-FFF2-40B4-BE49-F238E27FC236}">
                <a16:creationId xmlns:a16="http://schemas.microsoft.com/office/drawing/2014/main" id="{B02772B9-452A-41B0-9EAD-450A67BEED59}"/>
              </a:ext>
            </a:extLst>
          </p:cNvPr>
          <p:cNvSpPr txBox="1">
            <a:spLocks/>
          </p:cNvSpPr>
          <p:nvPr/>
        </p:nvSpPr>
        <p:spPr>
          <a:xfrm>
            <a:off x="1222696" y="0"/>
            <a:ext cx="7921304" cy="9292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</a:pPr>
            <a:r>
              <a:rPr lang="el-GR" sz="2500" dirty="0">
                <a:solidFill>
                  <a:schemeClr val="bg1"/>
                </a:solidFill>
              </a:rPr>
              <a:t>Ποσοστό Ανοικτών Ξενοδοχείων κατά τη Λήξη της Έρευνας σε Επιλεγμένες Περιφέρειες, 2021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0FEF4E54-2BAE-4573-971A-B3648737A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859754"/>
              </p:ext>
            </p:extLst>
          </p:nvPr>
        </p:nvGraphicFramePr>
        <p:xfrm>
          <a:off x="520390" y="1159786"/>
          <a:ext cx="8370850" cy="2951447"/>
        </p:xfrm>
        <a:graphic>
          <a:graphicData uri="http://schemas.openxmlformats.org/drawingml/2006/table">
            <a:tbl>
              <a:tblPr firstRow="1" bandRow="1"/>
              <a:tblGrid>
                <a:gridCol w="1669450">
                  <a:extLst>
                    <a:ext uri="{9D8B030D-6E8A-4147-A177-3AD203B41FA5}">
                      <a16:colId xmlns:a16="http://schemas.microsoft.com/office/drawing/2014/main" val="3602443600"/>
                    </a:ext>
                  </a:extLst>
                </a:gridCol>
                <a:gridCol w="1340280">
                  <a:extLst>
                    <a:ext uri="{9D8B030D-6E8A-4147-A177-3AD203B41FA5}">
                      <a16:colId xmlns:a16="http://schemas.microsoft.com/office/drawing/2014/main" val="3105458326"/>
                    </a:ext>
                  </a:extLst>
                </a:gridCol>
                <a:gridCol w="1340280">
                  <a:extLst>
                    <a:ext uri="{9D8B030D-6E8A-4147-A177-3AD203B41FA5}">
                      <a16:colId xmlns:a16="http://schemas.microsoft.com/office/drawing/2014/main" val="3295636906"/>
                    </a:ext>
                  </a:extLst>
                </a:gridCol>
                <a:gridCol w="1340280">
                  <a:extLst>
                    <a:ext uri="{9D8B030D-6E8A-4147-A177-3AD203B41FA5}">
                      <a16:colId xmlns:a16="http://schemas.microsoft.com/office/drawing/2014/main" val="3774842531"/>
                    </a:ext>
                  </a:extLst>
                </a:gridCol>
                <a:gridCol w="1340280">
                  <a:extLst>
                    <a:ext uri="{9D8B030D-6E8A-4147-A177-3AD203B41FA5}">
                      <a16:colId xmlns:a16="http://schemas.microsoft.com/office/drawing/2014/main" val="3362271282"/>
                    </a:ext>
                  </a:extLst>
                </a:gridCol>
                <a:gridCol w="1340280">
                  <a:extLst>
                    <a:ext uri="{9D8B030D-6E8A-4147-A177-3AD203B41FA5}">
                      <a16:colId xmlns:a16="http://schemas.microsoft.com/office/drawing/2014/main" val="452341996"/>
                    </a:ext>
                  </a:extLst>
                </a:gridCol>
              </a:tblGrid>
              <a:tr h="498029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u="none" strike="noStrike">
                          <a:effectLst/>
                        </a:rPr>
                        <a:t>Περιφέρεια</a:t>
                      </a:r>
                      <a:endParaRPr lang="el-GR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ctr"/>
                      <a:r>
                        <a:rPr lang="el-GR" sz="1600" u="none" strike="noStrike">
                          <a:effectLst/>
                          <a:latin typeface="+mn-lt"/>
                        </a:rPr>
                        <a:t>27/9 - 03/10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4/10 – 10/10</a:t>
                      </a:r>
                      <a:endParaRPr lang="el-GR" sz="16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11/10</a:t>
                      </a:r>
                      <a:r>
                        <a:rPr lang="en-US" sz="1600" u="none" strike="noStrike">
                          <a:effectLst/>
                          <a:latin typeface="+mn-lt"/>
                        </a:rPr>
                        <a:t> – </a:t>
                      </a:r>
                      <a:r>
                        <a:rPr lang="en-US" sz="1600" b="1" u="none" strike="noStrike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17/10</a:t>
                      </a:r>
                      <a:endParaRPr lang="el-GR" sz="1600" b="1" u="none" strike="noStrike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>
                          <a:effectLst/>
                          <a:latin typeface="+mn-lt"/>
                        </a:rPr>
                        <a:t>18/10 – 24/10</a:t>
                      </a:r>
                      <a:endParaRPr kumimoji="0" lang="el-GR" sz="16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25/10 – 31/10</a:t>
                      </a:r>
                      <a:endParaRPr kumimoji="0" lang="el-GR" sz="1600" b="1" i="0" u="none" strike="noStrike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002448"/>
                  </a:ext>
                </a:extLst>
              </a:tr>
              <a:tr h="408903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Αττική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97,1%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96,8%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97,1%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98,4%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99,2%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058518"/>
                  </a:ext>
                </a:extLst>
              </a:tr>
              <a:tr h="408903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Μακεδονία-Θράκη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65,0%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43,4%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46,9%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48,6%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42,2%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832545"/>
                  </a:ext>
                </a:extLst>
              </a:tr>
              <a:tr h="408903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Κρήτη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97,1%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89,6%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79,5%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65,7%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53,3%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807225"/>
                  </a:ext>
                </a:extLst>
              </a:tr>
              <a:tr h="408903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Νότιο Αιγαίο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89,2%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66,1%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39,5%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34,7%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29,9%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244784"/>
                  </a:ext>
                </a:extLst>
              </a:tr>
              <a:tr h="408903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Νησιά Ιονίου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65,4%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28,6%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19,6%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16,0%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8,5%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548246"/>
                  </a:ext>
                </a:extLst>
              </a:tr>
              <a:tr h="408903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Σύνολο Επικράτειας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83,9%</a:t>
                      </a:r>
                      <a:endParaRPr lang="el-GR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65,5%</a:t>
                      </a:r>
                      <a:endParaRPr lang="el-GR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56,0%</a:t>
                      </a:r>
                      <a:endParaRPr lang="el-GR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51,0%</a:t>
                      </a:r>
                      <a:endParaRPr lang="el-GR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48,2%</a:t>
                      </a:r>
                      <a:endParaRPr lang="el-GR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583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501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BBBA63D9-679C-444F-AD4D-E70926ADA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pPr/>
              <a:t>6</a:t>
            </a:fld>
            <a:endParaRPr lang="el-GR" b="1"/>
          </a:p>
        </p:txBody>
      </p:sp>
      <p:graphicFrame>
        <p:nvGraphicFramePr>
          <p:cNvPr id="5" name="Γράφημα 4">
            <a:extLst>
              <a:ext uri="{FF2B5EF4-FFF2-40B4-BE49-F238E27FC236}">
                <a16:creationId xmlns:a16="http://schemas.microsoft.com/office/drawing/2014/main" id="{BB587287-1C01-4B7A-A37E-6CF534EA76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1098613"/>
              </p:ext>
            </p:extLst>
          </p:nvPr>
        </p:nvGraphicFramePr>
        <p:xfrm>
          <a:off x="506072" y="1234030"/>
          <a:ext cx="8206748" cy="3533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Τίτλος 1">
            <a:extLst>
              <a:ext uri="{FF2B5EF4-FFF2-40B4-BE49-F238E27FC236}">
                <a16:creationId xmlns:a16="http://schemas.microsoft.com/office/drawing/2014/main" id="{8D4291C8-90FA-4231-808A-601F70C27C21}"/>
              </a:ext>
            </a:extLst>
          </p:cNvPr>
          <p:cNvSpPr txBox="1">
            <a:spLocks/>
          </p:cNvSpPr>
          <p:nvPr/>
        </p:nvSpPr>
        <p:spPr>
          <a:xfrm>
            <a:off x="1222696" y="0"/>
            <a:ext cx="7921304" cy="9292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</a:pPr>
            <a:r>
              <a:rPr lang="el-GR" sz="2500" dirty="0">
                <a:solidFill>
                  <a:schemeClr val="bg1"/>
                </a:solidFill>
              </a:rPr>
              <a:t>Ποσοστό Ανοικτών Ξενοδοχείων κατά τη Διάρκεια της Έρευνας σε Επιλεγμένες Περιφέρειες, 2021</a:t>
            </a:r>
          </a:p>
        </p:txBody>
      </p:sp>
    </p:spTree>
    <p:extLst>
      <p:ext uri="{BB962C8B-B14F-4D97-AF65-F5344CB8AC3E}">
        <p14:creationId xmlns:p14="http://schemas.microsoft.com/office/powerpoint/2010/main" val="1476959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57C4F413-160E-44C6-8719-5116896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pPr/>
              <a:t>7</a:t>
            </a:fld>
            <a:endParaRPr lang="el-GR" b="1"/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77DD0E75-A476-49BA-B28D-391149BF0D53}"/>
              </a:ext>
            </a:extLst>
          </p:cNvPr>
          <p:cNvSpPr txBox="1">
            <a:spLocks/>
          </p:cNvSpPr>
          <p:nvPr/>
        </p:nvSpPr>
        <p:spPr>
          <a:xfrm>
            <a:off x="1156020" y="-1"/>
            <a:ext cx="7987979" cy="9429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Tx/>
              <a:buFontTx/>
            </a:pPr>
            <a:r>
              <a:rPr lang="el-GR" sz="3000">
                <a:solidFill>
                  <a:schemeClr val="bg1"/>
                </a:solidFill>
              </a:rPr>
              <a:t>Μέση Πληρότητα στα Ανοιχτά Ξενοδοχεία </a:t>
            </a:r>
            <a:r>
              <a:rPr lang="el-GR" sz="2800">
                <a:solidFill>
                  <a:schemeClr val="bg1"/>
                </a:solidFill>
              </a:rPr>
              <a:t>2021</a:t>
            </a:r>
          </a:p>
          <a:p>
            <a:pPr>
              <a:lnSpc>
                <a:spcPct val="100000"/>
              </a:lnSpc>
              <a:buClrTx/>
              <a:buFontTx/>
            </a:pPr>
            <a:r>
              <a:rPr lang="el-GR" sz="2800" i="1">
                <a:solidFill>
                  <a:schemeClr val="bg1"/>
                </a:solidFill>
              </a:rPr>
              <a:t>Σύνολο, Συνεχούς και Εποχικής Λειτουργίας</a:t>
            </a:r>
          </a:p>
        </p:txBody>
      </p:sp>
      <p:graphicFrame>
        <p:nvGraphicFramePr>
          <p:cNvPr id="9" name="Γράφημα 8">
            <a:extLst>
              <a:ext uri="{FF2B5EF4-FFF2-40B4-BE49-F238E27FC236}">
                <a16:creationId xmlns:a16="http://schemas.microsoft.com/office/drawing/2014/main" id="{6541EA6B-E4F0-4077-B5D5-5A980A1B29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5893595"/>
              </p:ext>
            </p:extLst>
          </p:nvPr>
        </p:nvGraphicFramePr>
        <p:xfrm>
          <a:off x="354989" y="1455738"/>
          <a:ext cx="8432172" cy="3495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17241BD-FA21-4FA8-8FB7-75E9C992777F}"/>
              </a:ext>
            </a:extLst>
          </p:cNvPr>
          <p:cNvSpPr txBox="1"/>
          <p:nvPr/>
        </p:nvSpPr>
        <p:spPr>
          <a:xfrm>
            <a:off x="133159" y="983709"/>
            <a:ext cx="457200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l-GR" sz="1600" b="1" i="1">
                <a:solidFill>
                  <a:srgbClr val="455A64"/>
                </a:solidFill>
                <a:latin typeface="+mn-lt"/>
              </a:rPr>
              <a:t>Ξενοδοχεία που λειτούργησαν το 2021 (ανοιχτά).</a:t>
            </a:r>
          </a:p>
        </p:txBody>
      </p:sp>
    </p:spTree>
    <p:extLst>
      <p:ext uri="{BB962C8B-B14F-4D97-AF65-F5344CB8AC3E}">
        <p14:creationId xmlns:p14="http://schemas.microsoft.com/office/powerpoint/2010/main" val="2972785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57C4F413-160E-44C6-8719-5116896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pPr/>
              <a:t>8</a:t>
            </a:fld>
            <a:endParaRPr lang="el-GR" b="1"/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77DD0E75-A476-49BA-B28D-391149BF0D53}"/>
              </a:ext>
            </a:extLst>
          </p:cNvPr>
          <p:cNvSpPr txBox="1">
            <a:spLocks/>
          </p:cNvSpPr>
          <p:nvPr/>
        </p:nvSpPr>
        <p:spPr>
          <a:xfrm>
            <a:off x="1156021" y="-1"/>
            <a:ext cx="7736000" cy="9429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Tx/>
              <a:buFontTx/>
            </a:pPr>
            <a:r>
              <a:rPr lang="el-GR" sz="3000" dirty="0">
                <a:solidFill>
                  <a:schemeClr val="bg1"/>
                </a:solidFill>
              </a:rPr>
              <a:t>Μέση Πληρότητα</a:t>
            </a:r>
            <a:r>
              <a:rPr lang="el-GR" sz="3000" baseline="30000" dirty="0">
                <a:solidFill>
                  <a:schemeClr val="bg1"/>
                </a:solidFill>
              </a:rPr>
              <a:t> (*) </a:t>
            </a:r>
            <a:r>
              <a:rPr lang="el-GR" sz="3000" dirty="0">
                <a:solidFill>
                  <a:schemeClr val="bg1"/>
                </a:solidFill>
              </a:rPr>
              <a:t>: Εβδομαδιαία Εξέλιξη</a:t>
            </a:r>
            <a:br>
              <a:rPr lang="el-GR" sz="2800" dirty="0">
                <a:solidFill>
                  <a:schemeClr val="bg1"/>
                </a:solidFill>
              </a:rPr>
            </a:br>
            <a:r>
              <a:rPr lang="el-GR" sz="2800" dirty="0">
                <a:solidFill>
                  <a:schemeClr val="bg1"/>
                </a:solidFill>
              </a:rPr>
              <a:t>                                            Σύγκριση 2020 - 2021</a:t>
            </a:r>
            <a:endParaRPr lang="el-GR" sz="2800" i="1" dirty="0">
              <a:solidFill>
                <a:schemeClr val="bg1"/>
              </a:solidFill>
            </a:endParaRPr>
          </a:p>
        </p:txBody>
      </p:sp>
      <p:graphicFrame>
        <p:nvGraphicFramePr>
          <p:cNvPr id="6" name="Γράφημα 5">
            <a:extLst>
              <a:ext uri="{FF2B5EF4-FFF2-40B4-BE49-F238E27FC236}">
                <a16:creationId xmlns:a16="http://schemas.microsoft.com/office/drawing/2014/main" id="{BE5F46C5-09F1-4E9D-A5ED-C3A2C8D4F4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859991"/>
              </p:ext>
            </p:extLst>
          </p:nvPr>
        </p:nvGraphicFramePr>
        <p:xfrm>
          <a:off x="835877" y="1400474"/>
          <a:ext cx="7474746" cy="353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B4BA8AD-E1D1-4547-ABC3-D902CDC63189}"/>
              </a:ext>
            </a:extLst>
          </p:cNvPr>
          <p:cNvSpPr txBox="1"/>
          <p:nvPr/>
        </p:nvSpPr>
        <p:spPr>
          <a:xfrm>
            <a:off x="280407" y="1002447"/>
            <a:ext cx="457200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l-GR" sz="1600" b="1" i="1" baseline="30000">
                <a:solidFill>
                  <a:srgbClr val="455A64"/>
                </a:solidFill>
                <a:latin typeface="+mn-lt"/>
              </a:rPr>
              <a:t>(*)</a:t>
            </a:r>
            <a:r>
              <a:rPr lang="el-GR" sz="1600" b="1" i="1">
                <a:solidFill>
                  <a:srgbClr val="455A64"/>
                </a:solidFill>
                <a:latin typeface="+mn-lt"/>
              </a:rPr>
              <a:t> Αναγωγή στο συνολικό ξενοδοχειακό δυναμικό.</a:t>
            </a:r>
          </a:p>
        </p:txBody>
      </p:sp>
    </p:spTree>
    <p:extLst>
      <p:ext uri="{BB962C8B-B14F-4D97-AF65-F5344CB8AC3E}">
        <p14:creationId xmlns:p14="http://schemas.microsoft.com/office/powerpoint/2010/main" val="1553801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57C4F413-160E-44C6-8719-5116896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pPr/>
              <a:t>9</a:t>
            </a:fld>
            <a:endParaRPr lang="el-GR" b="1"/>
          </a:p>
        </p:txBody>
      </p:sp>
      <p:sp>
        <p:nvSpPr>
          <p:cNvPr id="40" name="Τίτλος 1">
            <a:extLst>
              <a:ext uri="{FF2B5EF4-FFF2-40B4-BE49-F238E27FC236}">
                <a16:creationId xmlns:a16="http://schemas.microsoft.com/office/drawing/2014/main" id="{B02772B9-452A-41B0-9EAD-450A67BEED59}"/>
              </a:ext>
            </a:extLst>
          </p:cNvPr>
          <p:cNvSpPr txBox="1">
            <a:spLocks/>
          </p:cNvSpPr>
          <p:nvPr/>
        </p:nvSpPr>
        <p:spPr>
          <a:xfrm>
            <a:off x="1222696" y="0"/>
            <a:ext cx="7921304" cy="9292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l-GR" sz="2800" dirty="0">
                <a:solidFill>
                  <a:schemeClr val="bg1"/>
                </a:solidFill>
              </a:rPr>
              <a:t>Μέση Πληρότητα</a:t>
            </a:r>
            <a:r>
              <a:rPr lang="el-GR" sz="2800" baseline="30000" dirty="0">
                <a:solidFill>
                  <a:schemeClr val="bg1"/>
                </a:solidFill>
              </a:rPr>
              <a:t>(*)</a:t>
            </a:r>
            <a:r>
              <a:rPr lang="el-GR" sz="2800" dirty="0">
                <a:solidFill>
                  <a:schemeClr val="bg1"/>
                </a:solidFill>
              </a:rPr>
              <a:t> σε Επιλεγμένους Μήνες, </a:t>
            </a:r>
            <a:br>
              <a:rPr lang="el-GR" sz="2800" dirty="0">
                <a:solidFill>
                  <a:schemeClr val="bg1"/>
                </a:solidFill>
              </a:rPr>
            </a:br>
            <a:r>
              <a:rPr lang="el-GR" sz="2800" i="1" dirty="0">
                <a:solidFill>
                  <a:schemeClr val="bg1"/>
                </a:solidFill>
              </a:rPr>
              <a:t>2019-2021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0FEF4E54-2BAE-4573-971A-B3648737A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106258"/>
              </p:ext>
            </p:extLst>
          </p:nvPr>
        </p:nvGraphicFramePr>
        <p:xfrm>
          <a:off x="242772" y="1503932"/>
          <a:ext cx="6670984" cy="2084317"/>
        </p:xfrm>
        <a:graphic>
          <a:graphicData uri="http://schemas.openxmlformats.org/drawingml/2006/table">
            <a:tbl>
              <a:tblPr firstRow="1" bandRow="1"/>
              <a:tblGrid>
                <a:gridCol w="1364695">
                  <a:extLst>
                    <a:ext uri="{9D8B030D-6E8A-4147-A177-3AD203B41FA5}">
                      <a16:colId xmlns:a16="http://schemas.microsoft.com/office/drawing/2014/main" val="3602443600"/>
                    </a:ext>
                  </a:extLst>
                </a:gridCol>
                <a:gridCol w="1207689">
                  <a:extLst>
                    <a:ext uri="{9D8B030D-6E8A-4147-A177-3AD203B41FA5}">
                      <a16:colId xmlns:a16="http://schemas.microsoft.com/office/drawing/2014/main" val="3105458326"/>
                    </a:ext>
                  </a:extLst>
                </a:gridCol>
                <a:gridCol w="1261258">
                  <a:extLst>
                    <a:ext uri="{9D8B030D-6E8A-4147-A177-3AD203B41FA5}">
                      <a16:colId xmlns:a16="http://schemas.microsoft.com/office/drawing/2014/main" val="3295636906"/>
                    </a:ext>
                  </a:extLst>
                </a:gridCol>
                <a:gridCol w="1455047">
                  <a:extLst>
                    <a:ext uri="{9D8B030D-6E8A-4147-A177-3AD203B41FA5}">
                      <a16:colId xmlns:a16="http://schemas.microsoft.com/office/drawing/2014/main" val="3774842531"/>
                    </a:ext>
                  </a:extLst>
                </a:gridCol>
                <a:gridCol w="1382295">
                  <a:extLst>
                    <a:ext uri="{9D8B030D-6E8A-4147-A177-3AD203B41FA5}">
                      <a16:colId xmlns:a16="http://schemas.microsoft.com/office/drawing/2014/main" val="955860483"/>
                    </a:ext>
                  </a:extLst>
                </a:gridCol>
              </a:tblGrid>
              <a:tr h="667897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2000" b="1" u="none" strike="noStrike">
                          <a:solidFill>
                            <a:schemeClr val="bg1"/>
                          </a:solidFill>
                          <a:effectLst/>
                        </a:rPr>
                        <a:t>Μήνας</a:t>
                      </a:r>
                      <a:endParaRPr lang="el-GR" sz="20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u="none" strike="noStrike">
                          <a:effectLst/>
                        </a:rPr>
                        <a:t>2021</a:t>
                      </a:r>
                      <a:endParaRPr kumimoji="0" lang="el-GR" sz="20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u="none" strike="noStrike">
                          <a:effectLst/>
                        </a:rPr>
                        <a:t>2020</a:t>
                      </a:r>
                      <a:endParaRPr kumimoji="0" lang="el-GR" sz="20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2000" u="none" strike="noStrike">
                          <a:effectLst/>
                        </a:rPr>
                        <a:t>Μήνας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ctr"/>
                      <a:r>
                        <a:rPr lang="el-GR" sz="2000" u="none" strike="noStrike">
                          <a:effectLst/>
                        </a:rPr>
                        <a:t>2019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002448"/>
                  </a:ext>
                </a:extLst>
              </a:tr>
              <a:tr h="4721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Ιούλιος</a:t>
                      </a:r>
                      <a:endParaRPr lang="el-G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54,0%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Μάιος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57,3%</a:t>
                      </a:r>
                      <a:endParaRPr lang="el-G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058518"/>
                  </a:ext>
                </a:extLst>
              </a:tr>
              <a:tr h="4721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Αύγουστος</a:t>
                      </a:r>
                      <a:endParaRPr lang="el-G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74,8%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29,8%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Αύγουστος</a:t>
                      </a:r>
                      <a:endParaRPr lang="el-G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86,8%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639265"/>
                  </a:ext>
                </a:extLst>
              </a:tr>
              <a:tr h="4721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Σεπτέμβριος</a:t>
                      </a:r>
                      <a:endParaRPr lang="el-G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58,4%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21,7%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Σεπτέμβριος</a:t>
                      </a:r>
                      <a:endParaRPr lang="el-G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79,2%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83254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B0090CB-D970-4C24-931D-804CE5D7C432}"/>
              </a:ext>
            </a:extLst>
          </p:cNvPr>
          <p:cNvSpPr txBox="1"/>
          <p:nvPr/>
        </p:nvSpPr>
        <p:spPr>
          <a:xfrm>
            <a:off x="242772" y="1047323"/>
            <a:ext cx="3987257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l-GR" sz="1600" b="1" i="1" baseline="30000">
                <a:solidFill>
                  <a:srgbClr val="455A64"/>
                </a:solidFill>
                <a:latin typeface="+mn-lt"/>
              </a:rPr>
              <a:t>(*)</a:t>
            </a:r>
            <a:r>
              <a:rPr lang="el-GR" sz="1600" b="1" i="1">
                <a:solidFill>
                  <a:srgbClr val="455A64"/>
                </a:solidFill>
                <a:latin typeface="+mn-lt"/>
              </a:rPr>
              <a:t> Στο συνολικό ξενοδοχειακό δυναμικό.</a:t>
            </a:r>
          </a:p>
        </p:txBody>
      </p:sp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2BD4168F-DB28-4BE7-A2D2-D08F9A2D2AE0}"/>
              </a:ext>
            </a:extLst>
          </p:cNvPr>
          <p:cNvCxnSpPr>
            <a:cxnSpLocks/>
          </p:cNvCxnSpPr>
          <p:nvPr/>
        </p:nvCxnSpPr>
        <p:spPr>
          <a:xfrm>
            <a:off x="262103" y="2644113"/>
            <a:ext cx="6652066" cy="0"/>
          </a:xfrm>
          <a:prstGeom prst="line">
            <a:avLst/>
          </a:prstGeom>
          <a:ln w="88900" cmpd="tri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Οβάλ 7">
            <a:extLst>
              <a:ext uri="{FF2B5EF4-FFF2-40B4-BE49-F238E27FC236}">
                <a16:creationId xmlns:a16="http://schemas.microsoft.com/office/drawing/2014/main" id="{1BB34A29-E97D-4132-B496-E0710D032CAB}"/>
              </a:ext>
            </a:extLst>
          </p:cNvPr>
          <p:cNvSpPr/>
          <p:nvPr/>
        </p:nvSpPr>
        <p:spPr>
          <a:xfrm>
            <a:off x="371708" y="2186576"/>
            <a:ext cx="1107687" cy="45847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βάλ 8">
            <a:extLst>
              <a:ext uri="{FF2B5EF4-FFF2-40B4-BE49-F238E27FC236}">
                <a16:creationId xmlns:a16="http://schemas.microsoft.com/office/drawing/2014/main" id="{655FE774-FBBE-4D1B-B4C5-078197277E6B}"/>
              </a:ext>
            </a:extLst>
          </p:cNvPr>
          <p:cNvSpPr/>
          <p:nvPr/>
        </p:nvSpPr>
        <p:spPr>
          <a:xfrm>
            <a:off x="4230029" y="2179141"/>
            <a:ext cx="1107687" cy="45847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Οβάλ 9">
            <a:extLst>
              <a:ext uri="{FF2B5EF4-FFF2-40B4-BE49-F238E27FC236}">
                <a16:creationId xmlns:a16="http://schemas.microsoft.com/office/drawing/2014/main" id="{4BD45FDC-6A30-4F70-9D01-271C9F8A67BD}"/>
              </a:ext>
            </a:extLst>
          </p:cNvPr>
          <p:cNvSpPr/>
          <p:nvPr/>
        </p:nvSpPr>
        <p:spPr>
          <a:xfrm>
            <a:off x="7030378" y="1371011"/>
            <a:ext cx="2025609" cy="200721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300" dirty="0">
                <a:solidFill>
                  <a:srgbClr val="455A64"/>
                </a:solidFill>
              </a:rPr>
              <a:t>Ο Ιούλιος </a:t>
            </a:r>
          </a:p>
          <a:p>
            <a:pPr algn="ctr"/>
            <a:r>
              <a:rPr lang="el-GR" sz="1300" dirty="0">
                <a:solidFill>
                  <a:srgbClr val="455A64"/>
                </a:solidFill>
              </a:rPr>
              <a:t>του 2020 και 2021 συγκρίνεται με το Μάιο του 2019, καθώς ήταν οι μήνες έναρξης της εκάστοτε τουριστικής περιόδου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E3C162-5F00-4F8D-8D3F-639EE5A6AC05}"/>
              </a:ext>
            </a:extLst>
          </p:cNvPr>
          <p:cNvSpPr txBox="1"/>
          <p:nvPr/>
        </p:nvSpPr>
        <p:spPr>
          <a:xfrm>
            <a:off x="1999907" y="4028599"/>
            <a:ext cx="6366882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solidFill>
                  <a:srgbClr val="455A64"/>
                </a:solidFill>
                <a:latin typeface="+mn-lt"/>
              </a:rPr>
              <a:t>Η πληρότητα του Σεπτεμβρίου ξεκίνησε από σχετικά υψηλά επίπεδα, για να διαμορφωθεί τελικά στο 58%, λόγω του κλεισίματος των ξενοδοχείων, αλλά και της χαμηλής πληρότητας των ξενοδοχείων της Αττικής.</a:t>
            </a:r>
          </a:p>
        </p:txBody>
      </p:sp>
    </p:spTree>
    <p:extLst>
      <p:ext uri="{BB962C8B-B14F-4D97-AF65-F5344CB8AC3E}">
        <p14:creationId xmlns:p14="http://schemas.microsoft.com/office/powerpoint/2010/main" val="181766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57C4F413-160E-44C6-8719-5116896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pPr/>
              <a:t>10</a:t>
            </a:fld>
            <a:endParaRPr lang="el-GR" b="1"/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77DD0E75-A476-49BA-B28D-391149BF0D53}"/>
              </a:ext>
            </a:extLst>
          </p:cNvPr>
          <p:cNvSpPr txBox="1">
            <a:spLocks/>
          </p:cNvSpPr>
          <p:nvPr/>
        </p:nvSpPr>
        <p:spPr>
          <a:xfrm>
            <a:off x="1156020" y="-1"/>
            <a:ext cx="7987979" cy="9429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Tx/>
              <a:buFontTx/>
            </a:pPr>
            <a:r>
              <a:rPr lang="el-GR" sz="3000">
                <a:solidFill>
                  <a:schemeClr val="bg1"/>
                </a:solidFill>
              </a:rPr>
              <a:t>Μέση Τιμή στα Ανοιχτά Ξενοδοχεία </a:t>
            </a:r>
            <a:r>
              <a:rPr lang="el-GR" sz="2800">
                <a:solidFill>
                  <a:schemeClr val="bg1"/>
                </a:solidFill>
              </a:rPr>
              <a:t>2021</a:t>
            </a:r>
          </a:p>
          <a:p>
            <a:pPr>
              <a:lnSpc>
                <a:spcPct val="100000"/>
              </a:lnSpc>
              <a:buClrTx/>
              <a:buFontTx/>
            </a:pPr>
            <a:r>
              <a:rPr lang="el-GR" sz="2800" i="1">
                <a:solidFill>
                  <a:schemeClr val="bg1"/>
                </a:solidFill>
              </a:rPr>
              <a:t>Σύνολο, Συνεχούς και Εποχικής Λειτουργίας</a:t>
            </a:r>
          </a:p>
        </p:txBody>
      </p:sp>
      <p:graphicFrame>
        <p:nvGraphicFramePr>
          <p:cNvPr id="9" name="Γράφημα 8">
            <a:extLst>
              <a:ext uri="{FF2B5EF4-FFF2-40B4-BE49-F238E27FC236}">
                <a16:creationId xmlns:a16="http://schemas.microsoft.com/office/drawing/2014/main" id="{6541EA6B-E4F0-4077-B5D5-5A980A1B29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6527783"/>
              </p:ext>
            </p:extLst>
          </p:nvPr>
        </p:nvGraphicFramePr>
        <p:xfrm>
          <a:off x="655931" y="1079500"/>
          <a:ext cx="7987979" cy="368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2721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57C4F413-160E-44C6-8719-5116896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pPr/>
              <a:t>11</a:t>
            </a:fld>
            <a:endParaRPr lang="el-GR" b="1"/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77DD0E75-A476-49BA-B28D-391149BF0D53}"/>
              </a:ext>
            </a:extLst>
          </p:cNvPr>
          <p:cNvSpPr txBox="1">
            <a:spLocks/>
          </p:cNvSpPr>
          <p:nvPr/>
        </p:nvSpPr>
        <p:spPr>
          <a:xfrm>
            <a:off x="1156021" y="-1"/>
            <a:ext cx="7736000" cy="9429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Tx/>
              <a:buFontTx/>
            </a:pPr>
            <a:r>
              <a:rPr lang="el-GR" sz="3000">
                <a:solidFill>
                  <a:schemeClr val="bg1"/>
                </a:solidFill>
              </a:rPr>
              <a:t>Μέση Τιμή: Εβδομαδιαία Εξέλιξη </a:t>
            </a:r>
            <a:br>
              <a:rPr lang="el-GR" sz="2800">
                <a:solidFill>
                  <a:schemeClr val="bg1"/>
                </a:solidFill>
              </a:rPr>
            </a:br>
            <a:r>
              <a:rPr lang="el-GR" sz="2800">
                <a:solidFill>
                  <a:schemeClr val="bg1"/>
                </a:solidFill>
              </a:rPr>
              <a:t>                                          Σύγκριση 2020 - 2021</a:t>
            </a:r>
            <a:endParaRPr lang="el-GR" sz="2800" i="1">
              <a:solidFill>
                <a:schemeClr val="bg1"/>
              </a:solidFill>
            </a:endParaRPr>
          </a:p>
        </p:txBody>
      </p:sp>
      <p:graphicFrame>
        <p:nvGraphicFramePr>
          <p:cNvPr id="6" name="Γράφημα 5">
            <a:extLst>
              <a:ext uri="{FF2B5EF4-FFF2-40B4-BE49-F238E27FC236}">
                <a16:creationId xmlns:a16="http://schemas.microsoft.com/office/drawing/2014/main" id="{BE5F46C5-09F1-4E9D-A5ED-C3A2C8D4F4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6155616"/>
              </p:ext>
            </p:extLst>
          </p:nvPr>
        </p:nvGraphicFramePr>
        <p:xfrm>
          <a:off x="895350" y="1066800"/>
          <a:ext cx="6724650" cy="353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0681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9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1" name="Group 72">
            <a:extLst>
              <a:ext uri="{FF2B5EF4-FFF2-40B4-BE49-F238E27FC236}">
                <a16:creationId xmlns:a16="http://schemas.microsoft.com/office/drawing/2014/main" id="{E4556D3F-F9E0-4DD4-A96F-6A8297B92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9696"/>
            <a:ext cx="9141714" cy="2618217"/>
            <a:chOff x="651279" y="598259"/>
            <a:chExt cx="10889442" cy="5680742"/>
          </a:xfrm>
        </p:grpSpPr>
        <p:sp>
          <p:nvSpPr>
            <p:cNvPr id="74" name="Color">
              <a:extLst>
                <a:ext uri="{FF2B5EF4-FFF2-40B4-BE49-F238E27FC236}">
                  <a16:creationId xmlns:a16="http://schemas.microsoft.com/office/drawing/2014/main" id="{86D4FF5D-6473-4BE3-A6EC-40CE250274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3" name="Color">
              <a:extLst>
                <a:ext uri="{FF2B5EF4-FFF2-40B4-BE49-F238E27FC236}">
                  <a16:creationId xmlns:a16="http://schemas.microsoft.com/office/drawing/2014/main" id="{993888FB-861F-4B4A-819C-BEB6D558A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4" name="Group 76">
            <a:extLst>
              <a:ext uri="{FF2B5EF4-FFF2-40B4-BE49-F238E27FC236}">
                <a16:creationId xmlns:a16="http://schemas.microsoft.com/office/drawing/2014/main" id="{65EABBED-2B80-4B13-A7A8-1D34C4A02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7" cy="5143498"/>
            <a:chOff x="0" y="0"/>
            <a:chExt cx="12188952" cy="6858000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3A7A746-A7C1-443C-9B24-406D22245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Freeform: Shape 78">
              <a:extLst>
                <a:ext uri="{FF2B5EF4-FFF2-40B4-BE49-F238E27FC236}">
                  <a16:creationId xmlns:a16="http://schemas.microsoft.com/office/drawing/2014/main" id="{1D71425D-6031-4121-BA40-815DACCD0E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7A43343-A25B-49D5-9967-D5647ADF7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Freeform: Shape 80">
              <a:extLst>
                <a:ext uri="{FF2B5EF4-FFF2-40B4-BE49-F238E27FC236}">
                  <a16:creationId xmlns:a16="http://schemas.microsoft.com/office/drawing/2014/main" id="{F066E434-22B6-48A1-BC19-A80163E819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5470CE2-E5F8-489C-84E9-775AE8D3E3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Freeform: Shape 82">
              <a:extLst>
                <a:ext uri="{FF2B5EF4-FFF2-40B4-BE49-F238E27FC236}">
                  <a16:creationId xmlns:a16="http://schemas.microsoft.com/office/drawing/2014/main" id="{12435DD6-F0FB-492A-9267-CE09EC2C5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B17117C-64EA-4B8B-9DDC-D10E947C4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Τίτλος 1">
            <a:extLst>
              <a:ext uri="{FF2B5EF4-FFF2-40B4-BE49-F238E27FC236}">
                <a16:creationId xmlns:a16="http://schemas.microsoft.com/office/drawing/2014/main" id="{8632D4E9-E494-4669-A99E-6349D5D0B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280" y="760930"/>
            <a:ext cx="4277085" cy="167007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600" err="1">
                <a:solidFill>
                  <a:schemeClr val="bg1"/>
                </a:solidFill>
              </a:rPr>
              <a:t>Ανάλυση</a:t>
            </a:r>
            <a:r>
              <a:rPr lang="el-GR" sz="3600">
                <a:solidFill>
                  <a:schemeClr val="bg1"/>
                </a:solidFill>
              </a:rPr>
              <a:t> με βάση την κατηγορία </a:t>
            </a:r>
            <a:br>
              <a:rPr lang="el-GR" sz="3600">
                <a:solidFill>
                  <a:schemeClr val="bg1"/>
                </a:solidFill>
              </a:rPr>
            </a:br>
            <a:r>
              <a:rPr lang="el-GR" sz="3600">
                <a:solidFill>
                  <a:schemeClr val="bg1"/>
                </a:solidFill>
              </a:rPr>
              <a:t>του ξενοδοχείου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3FF6F47-B84D-4CA9-BC1C-D8715B225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1204" y="4663440"/>
            <a:ext cx="480060" cy="4800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  <a:buClrTx/>
              <a:defRPr/>
            </a:pPr>
            <a:fld id="{50149173-017E-4A26-BF4D-FB1E38765BFF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algn="ctr">
                <a:spcAft>
                  <a:spcPts val="600"/>
                </a:spcAft>
                <a:buClrTx/>
                <a:defRPr/>
              </a:pPr>
              <a:t>12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1A0BE-9B84-4F15-B70B-E5233243A0D8}"/>
              </a:ext>
            </a:extLst>
          </p:cNvPr>
          <p:cNvSpPr txBox="1"/>
          <p:nvPr/>
        </p:nvSpPr>
        <p:spPr>
          <a:xfrm>
            <a:off x="1269916" y="2871169"/>
            <a:ext cx="311490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2000">
                <a:solidFill>
                  <a:srgbClr val="455A64"/>
                </a:solidFill>
                <a:latin typeface="+mn-lt"/>
              </a:rPr>
              <a:t>5</a:t>
            </a:r>
            <a:r>
              <a:rPr lang="el-GR" sz="2000">
                <a:solidFill>
                  <a:srgbClr val="455A64"/>
                </a:solidFill>
                <a:latin typeface="+mn-lt"/>
              </a:rPr>
              <a:t>*****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l-GR" sz="2000">
                <a:solidFill>
                  <a:srgbClr val="455A64"/>
                </a:solidFill>
                <a:latin typeface="+mn-lt"/>
              </a:rPr>
              <a:t>4****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l-GR" sz="2000">
                <a:solidFill>
                  <a:srgbClr val="455A64"/>
                </a:solidFill>
                <a:latin typeface="+mn-lt"/>
              </a:rPr>
              <a:t>3***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l-GR" sz="2000">
                <a:solidFill>
                  <a:srgbClr val="455A64"/>
                </a:solidFill>
                <a:latin typeface="+mn-lt"/>
              </a:rPr>
              <a:t>2**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l-GR" sz="2000">
                <a:solidFill>
                  <a:srgbClr val="455A64"/>
                </a:solidFill>
                <a:latin typeface="+mn-lt"/>
              </a:rPr>
              <a:t>1*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7DC00FC5-270D-49FC-BAC2-3D32DE1B4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276" y="232594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01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42978A68-7E0D-42EF-A878-9DCCBB2F1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pPr/>
              <a:t>13</a:t>
            </a:fld>
            <a:endParaRPr lang="el-GR" b="1"/>
          </a:p>
        </p:txBody>
      </p:sp>
      <p:sp>
        <p:nvSpPr>
          <p:cNvPr id="3" name="Τίτλος 1">
            <a:extLst>
              <a:ext uri="{FF2B5EF4-FFF2-40B4-BE49-F238E27FC236}">
                <a16:creationId xmlns:a16="http://schemas.microsoft.com/office/drawing/2014/main" id="{9F9F4EC2-5DF2-46F4-8DB4-19F7C54935BF}"/>
              </a:ext>
            </a:extLst>
          </p:cNvPr>
          <p:cNvSpPr txBox="1">
            <a:spLocks/>
          </p:cNvSpPr>
          <p:nvPr/>
        </p:nvSpPr>
        <p:spPr>
          <a:xfrm>
            <a:off x="1036210" y="14057"/>
            <a:ext cx="7736000" cy="5137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l-GR" sz="3200">
                <a:solidFill>
                  <a:schemeClr val="bg1"/>
                </a:solidFill>
              </a:rPr>
              <a:t>Επιδόσεις των ξενοδοχείων ανά κατηγορία</a:t>
            </a:r>
          </a:p>
        </p:txBody>
      </p:sp>
      <p:graphicFrame>
        <p:nvGraphicFramePr>
          <p:cNvPr id="7" name="Γράφημα 6">
            <a:extLst>
              <a:ext uri="{FF2B5EF4-FFF2-40B4-BE49-F238E27FC236}">
                <a16:creationId xmlns:a16="http://schemas.microsoft.com/office/drawing/2014/main" id="{45FE5558-DA3A-4C0D-A421-28BC70670A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2392848"/>
              </p:ext>
            </p:extLst>
          </p:nvPr>
        </p:nvGraphicFramePr>
        <p:xfrm>
          <a:off x="348347" y="1436831"/>
          <a:ext cx="7736000" cy="3625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Τίτλος 1">
            <a:extLst>
              <a:ext uri="{FF2B5EF4-FFF2-40B4-BE49-F238E27FC236}">
                <a16:creationId xmlns:a16="http://schemas.microsoft.com/office/drawing/2014/main" id="{C82CB41C-9E42-4677-B22E-8BE7AC9C5ED0}"/>
              </a:ext>
            </a:extLst>
          </p:cNvPr>
          <p:cNvSpPr txBox="1">
            <a:spLocks/>
          </p:cNvSpPr>
          <p:nvPr/>
        </p:nvSpPr>
        <p:spPr>
          <a:xfrm>
            <a:off x="2649597" y="527824"/>
            <a:ext cx="6446889" cy="4242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Tx/>
              <a:buFontTx/>
            </a:pPr>
            <a:r>
              <a:rPr lang="el-GR" sz="2400" i="1">
                <a:solidFill>
                  <a:schemeClr val="bg1"/>
                </a:solidFill>
              </a:rPr>
              <a:t>ΠΛΗΡΟΤΗΤΑ ΣΤΑ ΑΝΟΙΧΤΑ ΞΕΝΟΔΟΧΕΙΑ (%)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BA2DCD-48BA-4E5B-A780-C2F11508B71C}"/>
              </a:ext>
            </a:extLst>
          </p:cNvPr>
          <p:cNvSpPr txBox="1"/>
          <p:nvPr/>
        </p:nvSpPr>
        <p:spPr>
          <a:xfrm>
            <a:off x="6375590" y="975166"/>
            <a:ext cx="2720896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800" dirty="0">
                <a:solidFill>
                  <a:srgbClr val="455A64"/>
                </a:solidFill>
                <a:latin typeface="+mn-lt"/>
              </a:rPr>
              <a:t>Το 76% των ελληνικών ξενοδοχείων ανήκει στις κατηγορίες 3*-1*.</a:t>
            </a:r>
          </a:p>
        </p:txBody>
      </p:sp>
    </p:spTree>
    <p:extLst>
      <p:ext uri="{BB962C8B-B14F-4D97-AF65-F5344CB8AC3E}">
        <p14:creationId xmlns:p14="http://schemas.microsoft.com/office/powerpoint/2010/main" val="1905210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42978A68-7E0D-42EF-A878-9DCCBB2F1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pPr/>
              <a:t>14</a:t>
            </a:fld>
            <a:endParaRPr lang="el-GR" b="1"/>
          </a:p>
        </p:txBody>
      </p:sp>
      <p:sp>
        <p:nvSpPr>
          <p:cNvPr id="3" name="Τίτλος 1">
            <a:extLst>
              <a:ext uri="{FF2B5EF4-FFF2-40B4-BE49-F238E27FC236}">
                <a16:creationId xmlns:a16="http://schemas.microsoft.com/office/drawing/2014/main" id="{9F9F4EC2-5DF2-46F4-8DB4-19F7C54935BF}"/>
              </a:ext>
            </a:extLst>
          </p:cNvPr>
          <p:cNvSpPr txBox="1">
            <a:spLocks/>
          </p:cNvSpPr>
          <p:nvPr/>
        </p:nvSpPr>
        <p:spPr>
          <a:xfrm>
            <a:off x="1036210" y="14057"/>
            <a:ext cx="7736000" cy="5137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l-GR" sz="3200">
                <a:solidFill>
                  <a:schemeClr val="bg1"/>
                </a:solidFill>
              </a:rPr>
              <a:t>Επιδόσεις των ξενοδοχείων ανά κατηγορία</a:t>
            </a:r>
          </a:p>
        </p:txBody>
      </p:sp>
      <p:graphicFrame>
        <p:nvGraphicFramePr>
          <p:cNvPr id="7" name="Γράφημα 6">
            <a:extLst>
              <a:ext uri="{FF2B5EF4-FFF2-40B4-BE49-F238E27FC236}">
                <a16:creationId xmlns:a16="http://schemas.microsoft.com/office/drawing/2014/main" id="{45FE5558-DA3A-4C0D-A421-28BC70670A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1612413"/>
              </p:ext>
            </p:extLst>
          </p:nvPr>
        </p:nvGraphicFramePr>
        <p:xfrm>
          <a:off x="291289" y="1126345"/>
          <a:ext cx="7336145" cy="377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Τίτλος 1">
            <a:extLst>
              <a:ext uri="{FF2B5EF4-FFF2-40B4-BE49-F238E27FC236}">
                <a16:creationId xmlns:a16="http://schemas.microsoft.com/office/drawing/2014/main" id="{C82CB41C-9E42-4677-B22E-8BE7AC9C5ED0}"/>
              </a:ext>
            </a:extLst>
          </p:cNvPr>
          <p:cNvSpPr txBox="1">
            <a:spLocks/>
          </p:cNvSpPr>
          <p:nvPr/>
        </p:nvSpPr>
        <p:spPr>
          <a:xfrm>
            <a:off x="5917579" y="527824"/>
            <a:ext cx="3017867" cy="350009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Tx/>
              <a:buFontTx/>
            </a:pPr>
            <a:r>
              <a:rPr lang="el-GR" sz="2400" i="1">
                <a:solidFill>
                  <a:schemeClr val="bg1"/>
                </a:solidFill>
              </a:rPr>
              <a:t>ΤΙΜΗ (€)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C0790D-8167-450A-BA99-EC28FBFF3E95}"/>
              </a:ext>
            </a:extLst>
          </p:cNvPr>
          <p:cNvSpPr txBox="1"/>
          <p:nvPr/>
        </p:nvSpPr>
        <p:spPr>
          <a:xfrm>
            <a:off x="5858108" y="1126345"/>
            <a:ext cx="2720896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800" dirty="0">
                <a:solidFill>
                  <a:srgbClr val="455A64"/>
                </a:solidFill>
                <a:latin typeface="+mn-lt"/>
              </a:rPr>
              <a:t>Το 76% των ελληνικών ξενοδοχείων ανήκει στις κατηγορίες 3*-1*.</a:t>
            </a:r>
          </a:p>
        </p:txBody>
      </p:sp>
    </p:spTree>
    <p:extLst>
      <p:ext uri="{BB962C8B-B14F-4D97-AF65-F5344CB8AC3E}">
        <p14:creationId xmlns:p14="http://schemas.microsoft.com/office/powerpoint/2010/main" val="3186080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9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1" name="Group 72">
            <a:extLst>
              <a:ext uri="{FF2B5EF4-FFF2-40B4-BE49-F238E27FC236}">
                <a16:creationId xmlns:a16="http://schemas.microsoft.com/office/drawing/2014/main" id="{E4556D3F-F9E0-4DD4-A96F-6A8297B92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9696"/>
            <a:ext cx="9141714" cy="2618217"/>
            <a:chOff x="651279" y="598259"/>
            <a:chExt cx="10889442" cy="5680742"/>
          </a:xfrm>
        </p:grpSpPr>
        <p:sp>
          <p:nvSpPr>
            <p:cNvPr id="74" name="Color">
              <a:extLst>
                <a:ext uri="{FF2B5EF4-FFF2-40B4-BE49-F238E27FC236}">
                  <a16:creationId xmlns:a16="http://schemas.microsoft.com/office/drawing/2014/main" id="{86D4FF5D-6473-4BE3-A6EC-40CE250274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3" name="Color">
              <a:extLst>
                <a:ext uri="{FF2B5EF4-FFF2-40B4-BE49-F238E27FC236}">
                  <a16:creationId xmlns:a16="http://schemas.microsoft.com/office/drawing/2014/main" id="{993888FB-861F-4B4A-819C-BEB6D558A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Μαθαίνω την Ελλάδα">
            <a:extLst>
              <a:ext uri="{FF2B5EF4-FFF2-40B4-BE49-F238E27FC236}">
                <a16:creationId xmlns:a16="http://schemas.microsoft.com/office/drawing/2014/main" id="{E5A1EA0C-83B6-4BB3-8BB9-22099DE0B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68798" y="1595968"/>
            <a:ext cx="2821547" cy="28198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4" name="Group 76">
            <a:extLst>
              <a:ext uri="{FF2B5EF4-FFF2-40B4-BE49-F238E27FC236}">
                <a16:creationId xmlns:a16="http://schemas.microsoft.com/office/drawing/2014/main" id="{65EABBED-2B80-4B13-A7A8-1D34C4A02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7" cy="5143498"/>
            <a:chOff x="0" y="0"/>
            <a:chExt cx="12188952" cy="6858000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3A7A746-A7C1-443C-9B24-406D22245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Freeform: Shape 78">
              <a:extLst>
                <a:ext uri="{FF2B5EF4-FFF2-40B4-BE49-F238E27FC236}">
                  <a16:creationId xmlns:a16="http://schemas.microsoft.com/office/drawing/2014/main" id="{1D71425D-6031-4121-BA40-815DACCD0E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7A43343-A25B-49D5-9967-D5647ADF7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Freeform: Shape 80">
              <a:extLst>
                <a:ext uri="{FF2B5EF4-FFF2-40B4-BE49-F238E27FC236}">
                  <a16:creationId xmlns:a16="http://schemas.microsoft.com/office/drawing/2014/main" id="{F066E434-22B6-48A1-BC19-A80163E819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5470CE2-E5F8-489C-84E9-775AE8D3E3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Freeform: Shape 82">
              <a:extLst>
                <a:ext uri="{FF2B5EF4-FFF2-40B4-BE49-F238E27FC236}">
                  <a16:creationId xmlns:a16="http://schemas.microsoft.com/office/drawing/2014/main" id="{12435DD6-F0FB-492A-9267-CE09EC2C5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B17117C-64EA-4B8B-9DDC-D10E947C4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Τίτλος 1">
            <a:extLst>
              <a:ext uri="{FF2B5EF4-FFF2-40B4-BE49-F238E27FC236}">
                <a16:creationId xmlns:a16="http://schemas.microsoft.com/office/drawing/2014/main" id="{8632D4E9-E494-4669-A99E-6349D5D0B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281" y="760930"/>
            <a:ext cx="4225148" cy="167007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600" err="1">
                <a:solidFill>
                  <a:schemeClr val="bg1"/>
                </a:solidFill>
              </a:rPr>
              <a:t>Περιφερει</a:t>
            </a:r>
            <a:r>
              <a:rPr lang="en-US" sz="3600">
                <a:solidFill>
                  <a:schemeClr val="bg1"/>
                </a:solidFill>
              </a:rPr>
              <a:t>ακή Ανάλυση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A95C5BC-BF2F-416E-B91D-072D1D620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2281" y="2730474"/>
            <a:ext cx="4223562" cy="18654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spcBef>
                <a:spcPts val="1000"/>
              </a:spcBef>
            </a:pPr>
            <a:r>
              <a:rPr lang="en-US" sz="2400" err="1">
                <a:solidFill>
                  <a:srgbClr val="455A64"/>
                </a:solidFill>
              </a:rPr>
              <a:t>Σε</a:t>
            </a:r>
            <a:r>
              <a:rPr lang="en-US" sz="2400">
                <a:solidFill>
                  <a:srgbClr val="455A64"/>
                </a:solidFill>
              </a:rPr>
              <a:t> Επ</a:t>
            </a:r>
            <a:r>
              <a:rPr lang="en-US" sz="2400" err="1">
                <a:solidFill>
                  <a:srgbClr val="455A64"/>
                </a:solidFill>
              </a:rPr>
              <a:t>ιλεγμένες</a:t>
            </a:r>
            <a:r>
              <a:rPr lang="en-US" sz="2400">
                <a:solidFill>
                  <a:srgbClr val="455A64"/>
                </a:solidFill>
              </a:rPr>
              <a:t> </a:t>
            </a:r>
            <a:r>
              <a:rPr lang="en-US" sz="2400" err="1">
                <a:solidFill>
                  <a:srgbClr val="455A64"/>
                </a:solidFill>
              </a:rPr>
              <a:t>Περιφέρειες</a:t>
            </a:r>
            <a:endParaRPr lang="en-US" sz="2400">
              <a:solidFill>
                <a:srgbClr val="455A64"/>
              </a:solidFill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3FF6F47-B84D-4CA9-BC1C-D8715B225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1204" y="4663440"/>
            <a:ext cx="480060" cy="4800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  <a:buClrTx/>
              <a:defRPr/>
            </a:pPr>
            <a:fld id="{50149173-017E-4A26-BF4D-FB1E38765BFF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algn="ctr">
                <a:spcAft>
                  <a:spcPts val="600"/>
                </a:spcAft>
                <a:buClrTx/>
                <a:defRPr/>
              </a:pPr>
              <a:t>15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1A0BE-9B84-4F15-B70B-E5233243A0D8}"/>
              </a:ext>
            </a:extLst>
          </p:cNvPr>
          <p:cNvSpPr txBox="1"/>
          <p:nvPr/>
        </p:nvSpPr>
        <p:spPr>
          <a:xfrm>
            <a:off x="1364698" y="3267584"/>
            <a:ext cx="31149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l-GR" sz="1600">
                <a:solidFill>
                  <a:srgbClr val="455A64"/>
                </a:solidFill>
                <a:latin typeface="+mn-lt"/>
              </a:rPr>
              <a:t>Αττική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l-GR" sz="1600">
                <a:solidFill>
                  <a:srgbClr val="455A64"/>
                </a:solidFill>
                <a:latin typeface="+mn-lt"/>
              </a:rPr>
              <a:t>Μακεδονία-Θράκη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l-GR" sz="1600">
                <a:solidFill>
                  <a:srgbClr val="455A64"/>
                </a:solidFill>
                <a:latin typeface="+mn-lt"/>
              </a:rPr>
              <a:t>Κρήτη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l-GR" sz="1600">
                <a:solidFill>
                  <a:srgbClr val="455A64"/>
                </a:solidFill>
                <a:latin typeface="+mn-lt"/>
              </a:rPr>
              <a:t>Νότιο Αιγαίο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l-GR" sz="1600">
                <a:solidFill>
                  <a:srgbClr val="455A64"/>
                </a:solidFill>
                <a:latin typeface="+mn-lt"/>
              </a:rPr>
              <a:t>Νησιά Ιονίου</a:t>
            </a:r>
          </a:p>
        </p:txBody>
      </p:sp>
    </p:spTree>
    <p:extLst>
      <p:ext uri="{BB962C8B-B14F-4D97-AF65-F5344CB8AC3E}">
        <p14:creationId xmlns:p14="http://schemas.microsoft.com/office/powerpoint/2010/main" val="2777534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57C4F413-160E-44C6-8719-5116896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49173-017E-4A26-BF4D-FB1E38765BFF}" type="slidenum">
              <a:rPr lang="el-GR" smtClean="0"/>
              <a:pPr/>
              <a:t>16</a:t>
            </a:fld>
            <a:endParaRPr lang="el-GR" b="1"/>
          </a:p>
        </p:txBody>
      </p:sp>
      <p:sp>
        <p:nvSpPr>
          <p:cNvPr id="40" name="Τίτλος 1">
            <a:extLst>
              <a:ext uri="{FF2B5EF4-FFF2-40B4-BE49-F238E27FC236}">
                <a16:creationId xmlns:a16="http://schemas.microsoft.com/office/drawing/2014/main" id="{B02772B9-452A-41B0-9EAD-450A67BEED59}"/>
              </a:ext>
            </a:extLst>
          </p:cNvPr>
          <p:cNvSpPr txBox="1">
            <a:spLocks/>
          </p:cNvSpPr>
          <p:nvPr/>
        </p:nvSpPr>
        <p:spPr>
          <a:xfrm>
            <a:off x="1044277" y="0"/>
            <a:ext cx="8099723" cy="92183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</a:pPr>
            <a:r>
              <a:rPr lang="el-GR" sz="2800">
                <a:solidFill>
                  <a:schemeClr val="bg1"/>
                </a:solidFill>
              </a:rPr>
              <a:t>Μέση Μηνιαία Πληρότητα</a:t>
            </a:r>
            <a:r>
              <a:rPr lang="el-GR" sz="2800" baseline="30000">
                <a:solidFill>
                  <a:schemeClr val="bg1"/>
                </a:solidFill>
              </a:rPr>
              <a:t> (*)</a:t>
            </a:r>
            <a:r>
              <a:rPr lang="el-GR" sz="2800">
                <a:solidFill>
                  <a:schemeClr val="bg1"/>
                </a:solidFill>
              </a:rPr>
              <a:t> και Τιμή</a:t>
            </a:r>
            <a:br>
              <a:rPr lang="el-GR" sz="2800">
                <a:solidFill>
                  <a:schemeClr val="bg1"/>
                </a:solidFill>
              </a:rPr>
            </a:br>
            <a:r>
              <a:rPr lang="el-GR" sz="2800">
                <a:solidFill>
                  <a:schemeClr val="bg1"/>
                </a:solidFill>
              </a:rPr>
              <a:t>σε Επιλεγμένες Περιφέρειες - 2021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0FEF4E54-2BAE-4573-971A-B3648737A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536673"/>
              </p:ext>
            </p:extLst>
          </p:nvPr>
        </p:nvGraphicFramePr>
        <p:xfrm>
          <a:off x="825190" y="1341001"/>
          <a:ext cx="7611007" cy="3369874"/>
        </p:xfrm>
        <a:graphic>
          <a:graphicData uri="http://schemas.openxmlformats.org/drawingml/2006/table">
            <a:tbl>
              <a:tblPr firstRow="1" bandRow="1"/>
              <a:tblGrid>
                <a:gridCol w="1456807">
                  <a:extLst>
                    <a:ext uri="{9D8B030D-6E8A-4147-A177-3AD203B41FA5}">
                      <a16:colId xmlns:a16="http://schemas.microsoft.com/office/drawing/2014/main" val="3602443600"/>
                    </a:ext>
                  </a:extLst>
                </a:gridCol>
                <a:gridCol w="717372">
                  <a:extLst>
                    <a:ext uri="{9D8B030D-6E8A-4147-A177-3AD203B41FA5}">
                      <a16:colId xmlns:a16="http://schemas.microsoft.com/office/drawing/2014/main" val="3295636906"/>
                    </a:ext>
                  </a:extLst>
                </a:gridCol>
                <a:gridCol w="775553">
                  <a:extLst>
                    <a:ext uri="{9D8B030D-6E8A-4147-A177-3AD203B41FA5}">
                      <a16:colId xmlns:a16="http://schemas.microsoft.com/office/drawing/2014/main" val="2063810034"/>
                    </a:ext>
                  </a:extLst>
                </a:gridCol>
                <a:gridCol w="748287">
                  <a:extLst>
                    <a:ext uri="{9D8B030D-6E8A-4147-A177-3AD203B41FA5}">
                      <a16:colId xmlns:a16="http://schemas.microsoft.com/office/drawing/2014/main" val="3774842531"/>
                    </a:ext>
                  </a:extLst>
                </a:gridCol>
                <a:gridCol w="748927">
                  <a:extLst>
                    <a:ext uri="{9D8B030D-6E8A-4147-A177-3AD203B41FA5}">
                      <a16:colId xmlns:a16="http://schemas.microsoft.com/office/drawing/2014/main" val="3935453631"/>
                    </a:ext>
                  </a:extLst>
                </a:gridCol>
                <a:gridCol w="834171">
                  <a:extLst>
                    <a:ext uri="{9D8B030D-6E8A-4147-A177-3AD203B41FA5}">
                      <a16:colId xmlns:a16="http://schemas.microsoft.com/office/drawing/2014/main" val="955860483"/>
                    </a:ext>
                  </a:extLst>
                </a:gridCol>
                <a:gridCol w="788425">
                  <a:extLst>
                    <a:ext uri="{9D8B030D-6E8A-4147-A177-3AD203B41FA5}">
                      <a16:colId xmlns:a16="http://schemas.microsoft.com/office/drawing/2014/main" val="571832887"/>
                    </a:ext>
                  </a:extLst>
                </a:gridCol>
                <a:gridCol w="764835">
                  <a:extLst>
                    <a:ext uri="{9D8B030D-6E8A-4147-A177-3AD203B41FA5}">
                      <a16:colId xmlns:a16="http://schemas.microsoft.com/office/drawing/2014/main" val="541658044"/>
                    </a:ext>
                  </a:extLst>
                </a:gridCol>
                <a:gridCol w="776630">
                  <a:extLst>
                    <a:ext uri="{9D8B030D-6E8A-4147-A177-3AD203B41FA5}">
                      <a16:colId xmlns:a16="http://schemas.microsoft.com/office/drawing/2014/main" val="3760307570"/>
                    </a:ext>
                  </a:extLst>
                </a:gridCol>
              </a:tblGrid>
              <a:tr h="46292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lang="el-GR" sz="1800" u="none" strike="noStrike">
                          <a:effectLst/>
                        </a:rPr>
                        <a:t>Περιφέρεια</a:t>
                      </a:r>
                      <a:endParaRPr lang="el-GR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l-G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Ιούλιος</a:t>
                      </a:r>
                      <a:endParaRPr lang="el-GR" sz="18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u="none" strike="noStrike">
                          <a:effectLst/>
                        </a:rPr>
                        <a:t>Αύγουστος</a:t>
                      </a:r>
                      <a:endParaRPr kumimoji="0" lang="el-GR" sz="18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u="none" strike="noStrike">
                          <a:effectLst/>
                        </a:rPr>
                        <a:t>Σεπτέμβριος</a:t>
                      </a:r>
                      <a:endParaRPr kumimoji="0" lang="el-GR" sz="18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800" b="1" i="0" u="none" strike="noStrike" kern="1200">
                          <a:solidFill>
                            <a:schemeClr val="bg1"/>
                          </a:solidFill>
                          <a:effectLst/>
                          <a:latin typeface="Tw Cen MT" panose="020B0602020104020603" pitchFamily="34" charset="0"/>
                          <a:ea typeface="+mn-ea"/>
                          <a:cs typeface="+mn-cs"/>
                        </a:rPr>
                        <a:t>Οκτώβριος</a:t>
                      </a:r>
                      <a:endParaRPr kumimoji="0" lang="en-US" sz="1800" b="1" i="0" u="none" strike="noStrike" kern="1200">
                        <a:solidFill>
                          <a:schemeClr val="bg1"/>
                        </a:solidFill>
                        <a:effectLst/>
                        <a:latin typeface="Tw Cen MT" panose="020B0602020104020603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9F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002448"/>
                  </a:ext>
                </a:extLst>
              </a:tr>
              <a:tr h="412101">
                <a:tc>
                  <a:txBody>
                    <a:bodyPr/>
                    <a:lstStyle/>
                    <a:p>
                      <a:pPr algn="l" fontAlgn="b"/>
                      <a:endParaRPr lang="el-G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Πληρότητα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Τιμή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Πληρότητα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Τιμή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Πληρότητα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Τιμή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Πληρότητα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Τιμή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989135"/>
                  </a:ext>
                </a:extLst>
              </a:tr>
              <a:tr h="41210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Αττική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058518"/>
                  </a:ext>
                </a:extLst>
              </a:tr>
              <a:tr h="41210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Μακεδονία-Θράκη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832545"/>
                  </a:ext>
                </a:extLst>
              </a:tr>
              <a:tr h="412101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Κρήτη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58,9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807225"/>
                  </a:ext>
                </a:extLst>
              </a:tr>
              <a:tr h="412101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Νότιο Αιγαίο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60,9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80,7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67,4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55,7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244784"/>
                  </a:ext>
                </a:extLst>
              </a:tr>
              <a:tr h="412101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Νησιά Ιονίου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61,9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40,7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548246"/>
                  </a:ext>
                </a:extLst>
              </a:tr>
              <a:tr h="412101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Σύνολο Επικράτειας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57,2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</a:t>
                      </a:r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€</a:t>
                      </a:r>
                      <a:endParaRPr lang="el-GR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77,3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</a:t>
                      </a:r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€</a:t>
                      </a:r>
                      <a:endParaRPr lang="el-GR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</a:t>
                      </a:r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€</a:t>
                      </a:r>
                      <a:endParaRPr lang="el-GR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€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6D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58330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762A371-D8EF-4D37-877A-C37AA4F94E1D}"/>
              </a:ext>
            </a:extLst>
          </p:cNvPr>
          <p:cNvSpPr txBox="1"/>
          <p:nvPr/>
        </p:nvSpPr>
        <p:spPr>
          <a:xfrm>
            <a:off x="248906" y="1002447"/>
            <a:ext cx="457200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l-GR" sz="1600" b="1" i="1" baseline="30000" dirty="0">
                <a:solidFill>
                  <a:srgbClr val="455A64"/>
                </a:solidFill>
                <a:latin typeface="+mn-lt"/>
              </a:rPr>
              <a:t>(*)</a:t>
            </a:r>
            <a:r>
              <a:rPr lang="el-GR" sz="1600" b="1" i="1" dirty="0">
                <a:solidFill>
                  <a:srgbClr val="455A64"/>
                </a:solidFill>
                <a:latin typeface="+mn-lt"/>
              </a:rPr>
              <a:t> Αφορά στα ανοιχτά ξενοδοχεία.</a:t>
            </a:r>
          </a:p>
        </p:txBody>
      </p:sp>
    </p:spTree>
    <p:extLst>
      <p:ext uri="{BB962C8B-B14F-4D97-AF65-F5344CB8AC3E}">
        <p14:creationId xmlns:p14="http://schemas.microsoft.com/office/powerpoint/2010/main" val="1965545270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 10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2C650"/>
      </a:accent1>
      <a:accent2>
        <a:srgbClr val="5CBE7A"/>
      </a:accent2>
      <a:accent3>
        <a:srgbClr val="2CB8AE"/>
      </a:accent3>
      <a:accent4>
        <a:srgbClr val="24A8C2"/>
      </a:accent4>
      <a:accent5>
        <a:srgbClr val="249ED2"/>
      </a:accent5>
      <a:accent6>
        <a:srgbClr val="3F3F3F"/>
      </a:accent6>
      <a:hlink>
        <a:srgbClr val="FFFFFF"/>
      </a:hlink>
      <a:folHlink>
        <a:srgbClr val="FFFFFF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s Slide Master">
  <a:themeElements>
    <a:clrScheme name="ALLPPT-COLOR 10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2C650"/>
      </a:accent1>
      <a:accent2>
        <a:srgbClr val="5CBE7A"/>
      </a:accent2>
      <a:accent3>
        <a:srgbClr val="2CB8AE"/>
      </a:accent3>
      <a:accent4>
        <a:srgbClr val="24A8C2"/>
      </a:accent4>
      <a:accent5>
        <a:srgbClr val="249ED2"/>
      </a:accent5>
      <a:accent6>
        <a:srgbClr val="3F3F3F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712</Words>
  <Application>Microsoft Office PowerPoint</Application>
  <PresentationFormat>Προβολή στην οθόνη (16:9)</PresentationFormat>
  <Paragraphs>251</Paragraphs>
  <Slides>16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16</vt:i4>
      </vt:variant>
    </vt:vector>
  </HeadingPairs>
  <TitlesOfParts>
    <vt:vector size="25" baseType="lpstr">
      <vt:lpstr>Cambria</vt:lpstr>
      <vt:lpstr>Arial</vt:lpstr>
      <vt:lpstr>Tw Cen MT</vt:lpstr>
      <vt:lpstr>Lilita One</vt:lpstr>
      <vt:lpstr>Wingdings</vt:lpstr>
      <vt:lpstr>Calibri</vt:lpstr>
      <vt:lpstr>Θέμα του Office</vt:lpstr>
      <vt:lpstr>Section Break Slide Master</vt:lpstr>
      <vt:lpstr>Contents Slide Master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Ανάλυση με βάση την κατηγορία  του ξενοδοχείου</vt:lpstr>
      <vt:lpstr>Παρουσίαση του PowerPoint</vt:lpstr>
      <vt:lpstr>Παρουσίαση του PowerPoint</vt:lpstr>
      <vt:lpstr>Περιφερειακή Ανάλυση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Diamantaki Georgia</dc:creator>
  <cp:lastModifiedBy>Panousi Sofia</cp:lastModifiedBy>
  <cp:revision>2</cp:revision>
  <cp:lastPrinted>2021-11-10T09:33:47Z</cp:lastPrinted>
  <dcterms:modified xsi:type="dcterms:W3CDTF">2021-11-10T10:02:42Z</dcterms:modified>
</cp:coreProperties>
</file>